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49" r:id="rId2"/>
    <p:sldId id="297" r:id="rId3"/>
    <p:sldId id="339" r:id="rId4"/>
    <p:sldId id="352" r:id="rId5"/>
    <p:sldId id="300" r:id="rId6"/>
    <p:sldId id="302" r:id="rId7"/>
    <p:sldId id="303" r:id="rId8"/>
    <p:sldId id="304" r:id="rId9"/>
    <p:sldId id="305" r:id="rId10"/>
    <p:sldId id="328" r:id="rId11"/>
    <p:sldId id="306" r:id="rId12"/>
    <p:sldId id="326" r:id="rId13"/>
    <p:sldId id="308" r:id="rId14"/>
    <p:sldId id="329" r:id="rId15"/>
    <p:sldId id="327" r:id="rId16"/>
    <p:sldId id="309" r:id="rId17"/>
    <p:sldId id="307" r:id="rId18"/>
    <p:sldId id="347" r:id="rId19"/>
    <p:sldId id="334" r:id="rId20"/>
    <p:sldId id="335" r:id="rId21"/>
    <p:sldId id="330" r:id="rId22"/>
    <p:sldId id="343" r:id="rId23"/>
    <p:sldId id="345" r:id="rId24"/>
    <p:sldId id="346" r:id="rId25"/>
    <p:sldId id="344" r:id="rId26"/>
    <p:sldId id="348" r:id="rId27"/>
    <p:sldId id="351" r:id="rId28"/>
    <p:sldId id="350" r:id="rId29"/>
    <p:sldId id="29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C. Watts" initials="ACW" lastIdx="1" clrIdx="0">
    <p:extLst>
      <p:ext uri="{19B8F6BF-5375-455C-9EA6-DF929625EA0E}">
        <p15:presenceInfo xmlns:p15="http://schemas.microsoft.com/office/powerpoint/2012/main" userId="S::awatts@services.fnal.gov::7d937d13-9e97-443b-9325-2a2aadedf4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C262-3D21-404D-88B6-09634EEEFD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6B4624-8E86-C142-8BB4-851AA9EDC8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8905AE-92D8-EC4F-8914-67341D31569B}"/>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5" name="Footer Placeholder 4">
            <a:extLst>
              <a:ext uri="{FF2B5EF4-FFF2-40B4-BE49-F238E27FC236}">
                <a16:creationId xmlns:a16="http://schemas.microsoft.com/office/drawing/2014/main" id="{C0A82180-8C74-864D-A0C0-4FE900375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DFD1E-FD4D-E34A-9EAC-413F369A3CA4}"/>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1870042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8422-8C09-5F47-97FE-75130EFFB1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B2DD94-02CF-8A4D-979A-CA9B2B8E43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3E9674-86CE-E047-BE75-045FABA5117E}"/>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5" name="Footer Placeholder 4">
            <a:extLst>
              <a:ext uri="{FF2B5EF4-FFF2-40B4-BE49-F238E27FC236}">
                <a16:creationId xmlns:a16="http://schemas.microsoft.com/office/drawing/2014/main" id="{C777D7C4-9303-B34F-803A-CB9FFB499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77D85-F0EC-BE49-8FAE-26AA8DB9A0A1}"/>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365833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7DA008-1C45-6C41-9CED-575834C57C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2983D1-9EFF-D64D-8BF5-AC7295FA30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09EF2-A932-304E-AAF5-4BF466B16EEC}"/>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5" name="Footer Placeholder 4">
            <a:extLst>
              <a:ext uri="{FF2B5EF4-FFF2-40B4-BE49-F238E27FC236}">
                <a16:creationId xmlns:a16="http://schemas.microsoft.com/office/drawing/2014/main" id="{38782C4C-6962-F740-B2B0-8C21E2923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037D1-8E1B-454F-884E-2B768940CD80}"/>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84964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455899" y="4963773"/>
            <a:ext cx="11332308"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23683" y="-1"/>
            <a:ext cx="1225296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 Placeholder 24"/>
          <p:cNvSpPr>
            <a:spLocks noGrp="1"/>
          </p:cNvSpPr>
          <p:nvPr>
            <p:ph type="body" sz="quarter" idx="11"/>
          </p:nvPr>
        </p:nvSpPr>
        <p:spPr>
          <a:xfrm>
            <a:off x="455899" y="3951842"/>
            <a:ext cx="11332309"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descr="14-0218-16D.lr.jpg"/>
          <p:cNvPicPr>
            <a:picLocks noChangeAspect="1"/>
          </p:cNvPicPr>
          <p:nvPr userDrawn="1"/>
        </p:nvPicPr>
        <p:blipFill rotWithShape="1">
          <a:blip r:embed="rId2">
            <a:extLst>
              <a:ext uri="{28A0092B-C50C-407E-A947-70E740481C1C}">
                <a14:useLocalDpi xmlns:a14="http://schemas.microsoft.com/office/drawing/2010/main" val="0"/>
              </a:ext>
            </a:extLst>
          </a:blip>
          <a:srcRect t="25816" b="25769"/>
          <a:stretch/>
        </p:blipFill>
        <p:spPr>
          <a:xfrm>
            <a:off x="-23683" y="817011"/>
            <a:ext cx="12252960" cy="2966102"/>
          </a:xfrm>
          <a:prstGeom prst="rect">
            <a:avLst/>
          </a:prstGeom>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81" y="249844"/>
            <a:ext cx="12014381" cy="301891"/>
          </a:xfrm>
          <a:prstGeom prst="rect">
            <a:avLst/>
          </a:prstGeom>
        </p:spPr>
      </p:pic>
    </p:spTree>
    <p:extLst>
      <p:ext uri="{BB962C8B-B14F-4D97-AF65-F5344CB8AC3E}">
        <p14:creationId xmlns:p14="http://schemas.microsoft.com/office/powerpoint/2010/main" val="4050276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ogo Bottom: Title &amp;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04801" y="971551"/>
            <a:ext cx="11563351" cy="5059363"/>
          </a:xfrm>
          <a:prstGeom prst="rect">
            <a:avLst/>
          </a:prstGeom>
        </p:spPr>
        <p:txBody>
          <a:bodyPr lIns="0" tIns="0" rIns="0" bIns="0"/>
          <a:lstStyle>
            <a:lvl1pPr>
              <a:defRPr sz="2400">
                <a:solidFill>
                  <a:srgbClr val="505050"/>
                </a:solidFill>
              </a:defRPr>
            </a:lvl1pPr>
            <a:lvl2pPr>
              <a:defRPr sz="2200">
                <a:solidFill>
                  <a:srgbClr val="505050"/>
                </a:solidFill>
              </a:defRPr>
            </a:lvl2pPr>
            <a:lvl3pPr>
              <a:defRPr sz="2000">
                <a:solidFill>
                  <a:srgbClr val="505050"/>
                </a:solidFill>
              </a:defRPr>
            </a:lvl3pPr>
            <a:lvl4pPr>
              <a:defRPr sz="1800">
                <a:solidFill>
                  <a:srgbClr val="505050"/>
                </a:solidFill>
              </a:defRPr>
            </a:lvl4pPr>
            <a:lvl5pPr marL="2057400" indent="-228600">
              <a:buFont typeface="Arial"/>
              <a:buChar char="•"/>
              <a:defRPr sz="1800">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p:nvPr>
        </p:nvSpPr>
        <p:spPr>
          <a:xfrm>
            <a:off x="304800" y="251753"/>
            <a:ext cx="11582400" cy="427877"/>
          </a:xfrm>
          <a:prstGeom prst="rect">
            <a:avLst/>
          </a:prstGeom>
        </p:spPr>
        <p:txBody>
          <a:bodyPr lIns="0" tIns="0" rIns="0" bIns="0" anchor="b" anchorCtr="0"/>
          <a:lstStyle>
            <a:lvl1pPr>
              <a:defRPr sz="2800">
                <a:solidFill>
                  <a:srgbClr val="004C97"/>
                </a:solidFill>
              </a:defRPr>
            </a:lvl1pPr>
          </a:lstStyle>
          <a:p>
            <a:r>
              <a:rPr lang="en-US"/>
              <a:t>Click to edit Master title style</a:t>
            </a:r>
            <a:endParaRPr lang="en-US" dirty="0"/>
          </a:p>
        </p:txBody>
      </p:sp>
      <p:sp>
        <p:nvSpPr>
          <p:cNvPr id="8" name="Date Placeholder 3"/>
          <p:cNvSpPr>
            <a:spLocks noGrp="1"/>
          </p:cNvSpPr>
          <p:nvPr>
            <p:ph type="dt" sz="half" idx="2"/>
          </p:nvPr>
        </p:nvSpPr>
        <p:spPr>
          <a:xfrm>
            <a:off x="982436" y="6504213"/>
            <a:ext cx="900491"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57ADAB69-348E-2C41-AF41-E98D046040A4}" type="datetime1">
              <a:rPr lang="en-US" smtClean="0"/>
              <a:t>4/18/22</a:t>
            </a:fld>
            <a:endParaRPr lang="en-US" dirty="0"/>
          </a:p>
        </p:txBody>
      </p:sp>
      <p:sp>
        <p:nvSpPr>
          <p:cNvPr id="9" name="Footer Placeholder 4"/>
          <p:cNvSpPr>
            <a:spLocks noGrp="1"/>
          </p:cNvSpPr>
          <p:nvPr>
            <p:ph type="ftr" sz="quarter" idx="3"/>
          </p:nvPr>
        </p:nvSpPr>
        <p:spPr>
          <a:xfrm>
            <a:off x="2040804" y="6504214"/>
            <a:ext cx="8349491"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a:t>Presenter | Presentation Title or Meeting Title</a:t>
            </a:r>
            <a:endParaRPr lang="en-US" b="1" dirty="0"/>
          </a:p>
        </p:txBody>
      </p:sp>
      <p:sp>
        <p:nvSpPr>
          <p:cNvPr id="10" name="Slide Number Placeholder 5"/>
          <p:cNvSpPr>
            <a:spLocks noGrp="1"/>
          </p:cNvSpPr>
          <p:nvPr>
            <p:ph type="sldNum" sz="quarter" idx="4"/>
          </p:nvPr>
        </p:nvSpPr>
        <p:spPr>
          <a:xfrm>
            <a:off x="296333" y="6504214"/>
            <a:ext cx="552451"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1" name="Rectangle 10">
            <a:extLst>
              <a:ext uri="{FF2B5EF4-FFF2-40B4-BE49-F238E27FC236}">
                <a16:creationId xmlns:a16="http://schemas.microsoft.com/office/drawing/2014/main" id="{B7E44ED3-4ABA-6C41-90D9-9ED5DAC05C7D}"/>
              </a:ext>
            </a:extLst>
          </p:cNvPr>
          <p:cNvSpPr/>
          <p:nvPr userDrawn="1"/>
        </p:nvSpPr>
        <p:spPr>
          <a:xfrm>
            <a:off x="296333" y="753961"/>
            <a:ext cx="11590867" cy="18288"/>
          </a:xfrm>
          <a:prstGeom prst="rect">
            <a:avLst/>
          </a:prstGeom>
          <a:solidFill>
            <a:srgbClr val="98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06918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CAB1-348E-B840-A862-E235F8EFA4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3B0EB6-6048-2340-BB3E-DBE7B41D0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A7EDB3-193B-9946-A206-E3FCBAC8584C}"/>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5" name="Footer Placeholder 4">
            <a:extLst>
              <a:ext uri="{FF2B5EF4-FFF2-40B4-BE49-F238E27FC236}">
                <a16:creationId xmlns:a16="http://schemas.microsoft.com/office/drawing/2014/main" id="{770C11CA-7940-594D-A8C6-E63EC714FA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703D10-A644-2A46-B5A8-35BABD68894E}"/>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350600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E805-E502-8E4E-B6A7-AD3D6AC3A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2EFD3D-578D-374D-9058-D51644E8F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ABD05C-27DF-A94C-BADA-1B65F5175163}"/>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5" name="Footer Placeholder 4">
            <a:extLst>
              <a:ext uri="{FF2B5EF4-FFF2-40B4-BE49-F238E27FC236}">
                <a16:creationId xmlns:a16="http://schemas.microsoft.com/office/drawing/2014/main" id="{7F03E997-DD61-564A-8A13-D67FC2C8E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3087C3-D560-394A-9DEF-4C69B2EFB909}"/>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813393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5FC9-9786-2E4C-A0A9-5B74AD086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2B5F99-1E60-434B-9902-47FE36D764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A8599B-0822-AB4A-83A1-55E2CD2080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F77156-4701-2B46-A685-B23C5B1C10EE}"/>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6" name="Footer Placeholder 5">
            <a:extLst>
              <a:ext uri="{FF2B5EF4-FFF2-40B4-BE49-F238E27FC236}">
                <a16:creationId xmlns:a16="http://schemas.microsoft.com/office/drawing/2014/main" id="{14DA67ED-3E15-0047-B114-74512ED309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24CFB-99F4-2042-B17E-3E657ACA32DE}"/>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2674310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306C-967C-7143-9026-D2BCCF174E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34FACA-2CB4-544A-81EB-AF657AAAF9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17EC4C-5B10-9047-BEDC-7F8956BA91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4F8EDA-DFE1-6444-B6A9-2D9AE84FB8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746043-9274-F142-8E7E-C20906AC0B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2AD79D-E72F-E64D-BB35-A12F715481CE}"/>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8" name="Footer Placeholder 7">
            <a:extLst>
              <a:ext uri="{FF2B5EF4-FFF2-40B4-BE49-F238E27FC236}">
                <a16:creationId xmlns:a16="http://schemas.microsoft.com/office/drawing/2014/main" id="{50192C04-684B-AF45-969C-4090A130CF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8CA74F-D5D7-414C-96BF-CD6180B4FDE4}"/>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698430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5B187-A89E-F24B-A55D-FF2B17A2FD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80AC54-FE28-BF45-95C9-AA360048FD2D}"/>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4" name="Footer Placeholder 3">
            <a:extLst>
              <a:ext uri="{FF2B5EF4-FFF2-40B4-BE49-F238E27FC236}">
                <a16:creationId xmlns:a16="http://schemas.microsoft.com/office/drawing/2014/main" id="{35192D7D-B097-D948-887B-98508311D3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D620F4-F7E2-7147-A6C0-FEC54457EB1A}"/>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1490160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2540E5-658C-D14D-A5F6-3766FFF4B45B}"/>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3" name="Footer Placeholder 2">
            <a:extLst>
              <a:ext uri="{FF2B5EF4-FFF2-40B4-BE49-F238E27FC236}">
                <a16:creationId xmlns:a16="http://schemas.microsoft.com/office/drawing/2014/main" id="{A53CCEE0-7414-C34C-AEF2-2581FA36DA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2F5BFC-6296-DA42-BF39-D391BAD22475}"/>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1288282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01035-03E2-4F44-AFB0-A89B7B9713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BA6455-5962-E443-BAA7-A8586C56B5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BC5F2B-BF39-1344-BBF5-6A8D47EBF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72E02-1866-D248-BAC1-288B2F85EA5D}"/>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6" name="Footer Placeholder 5">
            <a:extLst>
              <a:ext uri="{FF2B5EF4-FFF2-40B4-BE49-F238E27FC236}">
                <a16:creationId xmlns:a16="http://schemas.microsoft.com/office/drawing/2014/main" id="{97BA9E8E-3C93-A54E-AEFB-ACFCEFAEBF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77A47C-4AC4-284C-96E7-24A8DABF4365}"/>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1999857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44EF-8FEE-364F-812F-3C5E308762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64351C-F219-5448-9CBE-F177447C47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5DE194-1F19-554D-81DA-D39150680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2634C9-8D57-6C46-879C-86E0971C9D80}"/>
              </a:ext>
            </a:extLst>
          </p:cNvPr>
          <p:cNvSpPr>
            <a:spLocks noGrp="1"/>
          </p:cNvSpPr>
          <p:nvPr>
            <p:ph type="dt" sz="half" idx="10"/>
          </p:nvPr>
        </p:nvSpPr>
        <p:spPr/>
        <p:txBody>
          <a:bodyPr/>
          <a:lstStyle/>
          <a:p>
            <a:fld id="{11E44AD8-0707-CB43-A6AB-57F46E22C1CC}" type="datetimeFigureOut">
              <a:rPr lang="en-US" smtClean="0"/>
              <a:t>4/18/22</a:t>
            </a:fld>
            <a:endParaRPr lang="en-US"/>
          </a:p>
        </p:txBody>
      </p:sp>
      <p:sp>
        <p:nvSpPr>
          <p:cNvPr id="6" name="Footer Placeholder 5">
            <a:extLst>
              <a:ext uri="{FF2B5EF4-FFF2-40B4-BE49-F238E27FC236}">
                <a16:creationId xmlns:a16="http://schemas.microsoft.com/office/drawing/2014/main" id="{36328138-8384-BE4B-A438-C819133EDB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75257-48BE-6A4E-AFB0-0FFFFE22E74D}"/>
              </a:ext>
            </a:extLst>
          </p:cNvPr>
          <p:cNvSpPr>
            <a:spLocks noGrp="1"/>
          </p:cNvSpPr>
          <p:nvPr>
            <p:ph type="sldNum" sz="quarter" idx="12"/>
          </p:nvPr>
        </p:nvSpPr>
        <p:spPr/>
        <p:txBody>
          <a:bodyPr/>
          <a:lstStyle/>
          <a:p>
            <a:fld id="{D1994261-255F-8D4D-8332-7AD4EEE5E13D}" type="slidenum">
              <a:rPr lang="en-US" smtClean="0"/>
              <a:t>‹#›</a:t>
            </a:fld>
            <a:endParaRPr lang="en-US"/>
          </a:p>
        </p:txBody>
      </p:sp>
    </p:spTree>
    <p:extLst>
      <p:ext uri="{BB962C8B-B14F-4D97-AF65-F5344CB8AC3E}">
        <p14:creationId xmlns:p14="http://schemas.microsoft.com/office/powerpoint/2010/main" val="12275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B4F780-B11F-D846-9347-5814EA548A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E99D86-76AC-9D4B-BE5A-DAC1957E56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2D0717-4001-1F4C-B46B-20EE2715E1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E44AD8-0707-CB43-A6AB-57F46E22C1CC}" type="datetimeFigureOut">
              <a:rPr lang="en-US" smtClean="0"/>
              <a:t>4/18/22</a:t>
            </a:fld>
            <a:endParaRPr lang="en-US"/>
          </a:p>
        </p:txBody>
      </p:sp>
      <p:sp>
        <p:nvSpPr>
          <p:cNvPr id="5" name="Footer Placeholder 4">
            <a:extLst>
              <a:ext uri="{FF2B5EF4-FFF2-40B4-BE49-F238E27FC236}">
                <a16:creationId xmlns:a16="http://schemas.microsoft.com/office/drawing/2014/main" id="{58547A93-A6F1-2B44-AA33-C5D0F8941F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AB7A8C-254B-9040-938C-D9A5FAF14C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994261-255F-8D4D-8332-7AD4EEE5E13D}" type="slidenum">
              <a:rPr lang="en-US" smtClean="0"/>
              <a:t>‹#›</a:t>
            </a:fld>
            <a:endParaRPr lang="en-US"/>
          </a:p>
        </p:txBody>
      </p:sp>
    </p:spTree>
    <p:extLst>
      <p:ext uri="{BB962C8B-B14F-4D97-AF65-F5344CB8AC3E}">
        <p14:creationId xmlns:p14="http://schemas.microsoft.com/office/powerpoint/2010/main" val="1261235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g"/><Relationship Id="rId1" Type="http://schemas.openxmlformats.org/officeDocument/2006/relationships/slideLayout" Target="../slideLayouts/slideLayout13.xml"/><Relationship Id="rId5" Type="http://schemas.openxmlformats.org/officeDocument/2006/relationships/hyperlink" Target="https://www.sparkfun.com/products/9119" TargetMode="External"/><Relationship Id="rId4" Type="http://schemas.openxmlformats.org/officeDocument/2006/relationships/hyperlink" Target="https://www.electronics-tutorials.ws/resistor/potentiometer.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dn.sparkfun.com/assets/4/4/a/5/b/5175b518ce395f2d49000000.png" TargetMode="External"/><Relationship Id="rId1" Type="http://schemas.openxmlformats.org/officeDocument/2006/relationships/slideLayout" Target="../slideLayouts/slideLayout13.xml"/><Relationship Id="rId4" Type="http://schemas.openxmlformats.org/officeDocument/2006/relationships/hyperlink" Target="https://learn.sparkfun.com/tutorials/diodes/al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dn.sparkfun.com/assets/2/9/2/f/3/5176f4bfce395f3a61000000.png" TargetMode="External"/><Relationship Id="rId1" Type="http://schemas.openxmlformats.org/officeDocument/2006/relationships/slideLayout" Target="../slideLayouts/slideLayout13.xml"/><Relationship Id="rId6" Type="http://schemas.openxmlformats.org/officeDocument/2006/relationships/hyperlink" Target="https://learn.sparkfun.com/tutorials/diodes/all" TargetMode="External"/><Relationship Id="rId5" Type="http://schemas.openxmlformats.org/officeDocument/2006/relationships/image" Target="../media/image31.png"/><Relationship Id="rId4" Type="http://schemas.openxmlformats.org/officeDocument/2006/relationships/hyperlink" Target="https://cdn.sparkfun.com/assets/d/2/2/3/b/5176fdc5ce395f5248000000.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en.wikipedia.org/wiki/Operational_amplifier" TargetMode="Externa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hyperlink" Target="https://www.monolithicpower.com/en/operational-amplifier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hyperlink" Target="https://www.maximintegrated.com/en/design/technical-documents/tutorials/2/2031.html" TargetMode="External"/><Relationship Id="rId1" Type="http://schemas.openxmlformats.org/officeDocument/2006/relationships/slideLayout" Target="../slideLayouts/slideLayout13.xml"/><Relationship Id="rId4" Type="http://schemas.openxmlformats.org/officeDocument/2006/relationships/image" Target="../media/image53.gi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instructables.com/Complete-Motor-Guide-for-Robotics/" TargetMode="Externa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hyperlink" Target="https://www.analog.com/en/technical-articles/ltspice-using-the-step-command-to-perform-repeated-analysis.html" TargetMode="External"/><Relationship Id="rId2" Type="http://schemas.openxmlformats.org/officeDocument/2006/relationships/image" Target="../media/image57.jpg"/><Relationship Id="rId1" Type="http://schemas.openxmlformats.org/officeDocument/2006/relationships/slideLayout" Target="../slideLayouts/slideLayout13.xml"/><Relationship Id="rId4" Type="http://schemas.openxmlformats.org/officeDocument/2006/relationships/hyperlink" Target="https://www.analog.com/en/design-center/design-tools-and-calculators/ltspice-simulator.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63.gif"/><Relationship Id="rId3" Type="http://schemas.openxmlformats.org/officeDocument/2006/relationships/image" Target="../media/image58.gif"/><Relationship Id="rId7" Type="http://schemas.openxmlformats.org/officeDocument/2006/relationships/image" Target="../media/image62.gif"/><Relationship Id="rId2" Type="http://schemas.openxmlformats.org/officeDocument/2006/relationships/hyperlink" Target="https://circuitdigest.com/electronic-circuits/designing-and-gate-using-transistors" TargetMode="External"/><Relationship Id="rId1" Type="http://schemas.openxmlformats.org/officeDocument/2006/relationships/slideLayout" Target="../slideLayouts/slideLayout13.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image" Target="../media/image59.gif"/><Relationship Id="rId9" Type="http://schemas.openxmlformats.org/officeDocument/2006/relationships/hyperlink" Target="http://www.ee.surrey.ac.uk/Projects/CAL/digital-logic/gatesfunc/index.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File:Op-Amp_Comparator.svg" TargetMode="External"/><Relationship Id="rId2" Type="http://schemas.openxmlformats.org/officeDocument/2006/relationships/hyperlink" Target="https://en.wikipedia.org/wiki/Comparator" TargetMode="External"/><Relationship Id="rId1" Type="http://schemas.openxmlformats.org/officeDocument/2006/relationships/slideLayout" Target="../slideLayouts/slideLayout13.xml"/><Relationship Id="rId5" Type="http://schemas.openxmlformats.org/officeDocument/2006/relationships/image" Target="../media/image65.gif"/><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hyperlink" Target="https://www.electronics-tutorials.ws/combination/analogue-to-digital-converter.html" TargetMode="Externa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hyperlink" Target="https://upload.wikimedia.org/wikipedia/commons/a/af/CPT-sound-nyquist-thereom-1.5percycle.svg" TargetMode="External"/><Relationship Id="rId4" Type="http://schemas.openxmlformats.org/officeDocument/2006/relationships/hyperlink" Target="https://en.wikipedia.org/wiki/Nyquist%E2%80%93Shannon_sampling_theore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cdn.sparkfun.com/assets/f/9/c/8/a/512e869bce395fbc64000002.JPG" TargetMode="External"/><Relationship Id="rId1" Type="http://schemas.openxmlformats.org/officeDocument/2006/relationships/slideLayout" Target="../slideLayouts/slideLayout13.xml"/><Relationship Id="rId4" Type="http://schemas.openxmlformats.org/officeDocument/2006/relationships/hyperlink" Target="https://learn.sparkfun.com/tutorials/pulse-width-modulation/al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en.wikipedia.org/wiki/File:Optoisolator_Pinout.svg" TargetMode="External"/><Relationship Id="rId7" Type="http://schemas.openxmlformats.org/officeDocument/2006/relationships/hyperlink" Target="https://en.wikipedia.org/wiki/File:Optoisolator_topologies_both.svg" TargetMode="External"/><Relationship Id="rId2" Type="http://schemas.openxmlformats.org/officeDocument/2006/relationships/hyperlink" Target="https://en.wikipedia.org/wiki/Opto-isolator" TargetMode="External"/><Relationship Id="rId1" Type="http://schemas.openxmlformats.org/officeDocument/2006/relationships/slideLayout" Target="../slideLayouts/slideLayout13.xml"/><Relationship Id="rId6" Type="http://schemas.openxmlformats.org/officeDocument/2006/relationships/image" Target="../media/image70.jpeg"/><Relationship Id="rId5" Type="http://schemas.openxmlformats.org/officeDocument/2006/relationships/hyperlink" Target="https://en.wikipedia.org/wiki/File:Optically_isolated.jpg" TargetMode="Externa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epectec.com/batteries/cell-comparison.html/" TargetMode="Externa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hyperlink" Target="https://see.stanford.edu/Course/CS223A" TargetMode="External"/><Relationship Id="rId2" Type="http://schemas.openxmlformats.org/officeDocument/2006/relationships/hyperlink" Target="https://ocw.mit.edu/courses/mechanical-engineering/2-12-introduction-to-robotics-fall-2005/index.htm" TargetMode="External"/><Relationship Id="rId1" Type="http://schemas.openxmlformats.org/officeDocument/2006/relationships/slideLayout" Target="../slideLayouts/slideLayout13.xml"/><Relationship Id="rId6" Type="http://schemas.openxmlformats.org/officeDocument/2006/relationships/image" Target="../media/image76.gif"/><Relationship Id="rId5" Type="http://schemas.openxmlformats.org/officeDocument/2006/relationships/hyperlink" Target="https://ad.fnal.gov/robotics/" TargetMode="External"/><Relationship Id="rId4" Type="http://schemas.openxmlformats.org/officeDocument/2006/relationships/hyperlink" Target="http://hades.mech.northwestern.edu/index.php/Modern_Robotic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ad.fnal.gov/robotics/" TargetMode="External"/><Relationship Id="rId7" Type="http://schemas.openxmlformats.org/officeDocument/2006/relationships/image" Target="../media/image7.jpg"/><Relationship Id="rId2" Type="http://schemas.openxmlformats.org/officeDocument/2006/relationships/hyperlink" Target="https://news.fnal.gov/2021/05/argonaut-project-launches-design-effort-for-super-cold-robotics/" TargetMode="Externa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65925" y="5045613"/>
            <a:ext cx="8499231" cy="1390219"/>
          </a:xfrm>
        </p:spPr>
        <p:txBody>
          <a:bodyPr/>
          <a:lstStyle/>
          <a:p>
            <a:r>
              <a:rPr lang="en-US" dirty="0"/>
              <a:t>Adam Watts</a:t>
            </a:r>
          </a:p>
          <a:p>
            <a:r>
              <a:rPr lang="en-US" dirty="0"/>
              <a:t>Engineering Physicist</a:t>
            </a:r>
          </a:p>
          <a:p>
            <a:r>
              <a:rPr lang="en-US" dirty="0"/>
              <a:t>Accelerator Division, Summer 2021</a:t>
            </a:r>
          </a:p>
          <a:p>
            <a:endParaRPr lang="en-US" dirty="0"/>
          </a:p>
        </p:txBody>
      </p:sp>
      <p:sp>
        <p:nvSpPr>
          <p:cNvPr id="3" name="Text Placeholder 2"/>
          <p:cNvSpPr>
            <a:spLocks noGrp="1"/>
          </p:cNvSpPr>
          <p:nvPr>
            <p:ph type="body" sz="quarter" idx="11"/>
          </p:nvPr>
        </p:nvSpPr>
        <p:spPr/>
        <p:txBody>
          <a:bodyPr>
            <a:noAutofit/>
          </a:bodyPr>
          <a:lstStyle/>
          <a:p>
            <a:r>
              <a:rPr lang="en-US" dirty="0"/>
              <a:t>Introduction to Robotics: Electronics Principles</a:t>
            </a:r>
          </a:p>
        </p:txBody>
      </p:sp>
    </p:spTree>
    <p:extLst>
      <p:ext uri="{BB962C8B-B14F-4D97-AF65-F5344CB8AC3E}">
        <p14:creationId xmlns:p14="http://schemas.microsoft.com/office/powerpoint/2010/main" val="294740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CAFC901-0BC3-1540-A5FF-D86409DCD737}"/>
              </a:ext>
            </a:extLst>
          </p:cNvPr>
          <p:cNvPicPr>
            <a:picLocks noChangeAspect="1"/>
          </p:cNvPicPr>
          <p:nvPr/>
        </p:nvPicPr>
        <p:blipFill>
          <a:blip r:embed="rId2"/>
          <a:stretch>
            <a:fillRect/>
          </a:stretch>
        </p:blipFill>
        <p:spPr>
          <a:xfrm>
            <a:off x="2263328" y="3991512"/>
            <a:ext cx="1828800" cy="1828800"/>
          </a:xfrm>
          <a:prstGeom prst="rect">
            <a:avLst/>
          </a:prstGeom>
        </p:spPr>
      </p:pic>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10</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Potentiometers</a:t>
            </a:r>
          </a:p>
        </p:txBody>
      </p:sp>
      <p:sp>
        <p:nvSpPr>
          <p:cNvPr id="2" name="TextBox 1">
            <a:extLst>
              <a:ext uri="{FF2B5EF4-FFF2-40B4-BE49-F238E27FC236}">
                <a16:creationId xmlns:a16="http://schemas.microsoft.com/office/drawing/2014/main" id="{F667D00F-CE9B-D247-8AB9-A63A0B427947}"/>
              </a:ext>
            </a:extLst>
          </p:cNvPr>
          <p:cNvSpPr txBox="1"/>
          <p:nvPr/>
        </p:nvSpPr>
        <p:spPr>
          <a:xfrm>
            <a:off x="1752600" y="945222"/>
            <a:ext cx="8686800" cy="923330"/>
          </a:xfrm>
          <a:prstGeom prst="rect">
            <a:avLst/>
          </a:prstGeom>
          <a:noFill/>
        </p:spPr>
        <p:txBody>
          <a:bodyPr wrap="square" rtlCol="0">
            <a:spAutoFit/>
          </a:bodyPr>
          <a:lstStyle/>
          <a:p>
            <a:r>
              <a:rPr lang="en-US" dirty="0"/>
              <a:t>Potentiometers, often referred to as ”pots”, are three-terminal manually-adjustable resistor dividers. The ratio of the divider is proportional to the angular position of the adjustable knob, which moves the position of the “wiper” inside the device.</a:t>
            </a:r>
          </a:p>
        </p:txBody>
      </p:sp>
      <p:pic>
        <p:nvPicPr>
          <p:cNvPr id="7" name="Picture 6" descr="Diagram&#10;&#10;Description automatically generated">
            <a:extLst>
              <a:ext uri="{FF2B5EF4-FFF2-40B4-BE49-F238E27FC236}">
                <a16:creationId xmlns:a16="http://schemas.microsoft.com/office/drawing/2014/main" id="{5A1EC6AD-AC2A-0148-8A4A-3EE961A56F57}"/>
              </a:ext>
            </a:extLst>
          </p:cNvPr>
          <p:cNvPicPr>
            <a:picLocks noChangeAspect="1"/>
          </p:cNvPicPr>
          <p:nvPr/>
        </p:nvPicPr>
        <p:blipFill>
          <a:blip r:embed="rId3"/>
          <a:stretch>
            <a:fillRect/>
          </a:stretch>
        </p:blipFill>
        <p:spPr>
          <a:xfrm>
            <a:off x="2150314" y="2043073"/>
            <a:ext cx="2108200" cy="2197100"/>
          </a:xfrm>
          <a:prstGeom prst="rect">
            <a:avLst/>
          </a:prstGeom>
        </p:spPr>
      </p:pic>
      <p:sp>
        <p:nvSpPr>
          <p:cNvPr id="13" name="TextBox 12">
            <a:extLst>
              <a:ext uri="{FF2B5EF4-FFF2-40B4-BE49-F238E27FC236}">
                <a16:creationId xmlns:a16="http://schemas.microsoft.com/office/drawing/2014/main" id="{C3364CA9-CDE2-B64D-9292-EF5B10194A89}"/>
              </a:ext>
            </a:extLst>
          </p:cNvPr>
          <p:cNvSpPr txBox="1"/>
          <p:nvPr/>
        </p:nvSpPr>
        <p:spPr>
          <a:xfrm>
            <a:off x="4898206" y="1976259"/>
            <a:ext cx="5697877" cy="3139321"/>
          </a:xfrm>
          <a:prstGeom prst="rect">
            <a:avLst/>
          </a:prstGeom>
          <a:noFill/>
        </p:spPr>
        <p:txBody>
          <a:bodyPr wrap="square" rtlCol="0">
            <a:spAutoFit/>
          </a:bodyPr>
          <a:lstStyle/>
          <a:p>
            <a:r>
              <a:rPr lang="en-US" dirty="0"/>
              <a:t>Common rotational pots are useful for electrical adjustments, but also as feedback sensors in mechatronics, since they can measure precise angular displacements if properly calibrated.</a:t>
            </a:r>
          </a:p>
          <a:p>
            <a:endParaRPr lang="en-US" dirty="0"/>
          </a:p>
          <a:p>
            <a:r>
              <a:rPr lang="en-US" dirty="0"/>
              <a:t>Potentiometers can also be linear sliders, capable of precise measurement of linear position.</a:t>
            </a:r>
          </a:p>
          <a:p>
            <a:endParaRPr lang="en-US" dirty="0"/>
          </a:p>
          <a:p>
            <a:r>
              <a:rPr lang="en-US" dirty="0"/>
              <a:t>Knob and slide potentiometers can have either a linear or logarithmic change in divider ratio as a function of wiper position.</a:t>
            </a:r>
          </a:p>
        </p:txBody>
      </p:sp>
      <p:sp>
        <p:nvSpPr>
          <p:cNvPr id="10" name="TextBox 9">
            <a:extLst>
              <a:ext uri="{FF2B5EF4-FFF2-40B4-BE49-F238E27FC236}">
                <a16:creationId xmlns:a16="http://schemas.microsoft.com/office/drawing/2014/main" id="{F46E2C98-3268-3044-91E4-545E21428DF7}"/>
              </a:ext>
            </a:extLst>
          </p:cNvPr>
          <p:cNvSpPr txBox="1"/>
          <p:nvPr/>
        </p:nvSpPr>
        <p:spPr>
          <a:xfrm>
            <a:off x="3317002" y="5706844"/>
            <a:ext cx="5557996" cy="523220"/>
          </a:xfrm>
          <a:prstGeom prst="rect">
            <a:avLst/>
          </a:prstGeom>
          <a:noFill/>
        </p:spPr>
        <p:txBody>
          <a:bodyPr wrap="none" rtlCol="0">
            <a:spAutoFit/>
          </a:bodyPr>
          <a:lstStyle/>
          <a:p>
            <a:r>
              <a:rPr lang="en-US" sz="1400" i="1" dirty="0"/>
              <a:t>Source:</a:t>
            </a:r>
            <a:r>
              <a:rPr lang="en-US" sz="1400" dirty="0"/>
              <a:t> </a:t>
            </a:r>
            <a:r>
              <a:rPr lang="en-US" sz="1400" dirty="0">
                <a:hlinkClick r:id="rId4"/>
              </a:rPr>
              <a:t>https://www.electronics-tutorials.ws/resistor/potentiometer.html</a:t>
            </a:r>
            <a:endParaRPr lang="en-US" sz="1400" dirty="0"/>
          </a:p>
          <a:p>
            <a:r>
              <a:rPr lang="en-US" sz="1400" i="1" dirty="0"/>
              <a:t>Source:</a:t>
            </a:r>
            <a:r>
              <a:rPr lang="en-US" sz="1400" dirty="0"/>
              <a:t> </a:t>
            </a:r>
            <a:r>
              <a:rPr lang="en-US" sz="1400" dirty="0">
                <a:hlinkClick r:id="rId5"/>
              </a:rPr>
              <a:t>https://www.sparkfun.com/products/9119</a:t>
            </a:r>
            <a:endParaRPr lang="en-US" sz="1400" i="1" dirty="0"/>
          </a:p>
        </p:txBody>
      </p:sp>
      <p:sp>
        <p:nvSpPr>
          <p:cNvPr id="11" name="Footer Placeholder 3">
            <a:extLst>
              <a:ext uri="{FF2B5EF4-FFF2-40B4-BE49-F238E27FC236}">
                <a16:creationId xmlns:a16="http://schemas.microsoft.com/office/drawing/2014/main" id="{FECD6963-2D57-3842-9632-BD721277B714}"/>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1557842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11</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Non-linear elements: Diodes</a:t>
            </a:r>
          </a:p>
        </p:txBody>
      </p:sp>
      <p:pic>
        <p:nvPicPr>
          <p:cNvPr id="1030" name="Picture 6" descr="Real diode i-v curve">
            <a:hlinkClick r:id="rId2"/>
            <a:extLst>
              <a:ext uri="{FF2B5EF4-FFF2-40B4-BE49-F238E27FC236}">
                <a16:creationId xmlns:a16="http://schemas.microsoft.com/office/drawing/2014/main" id="{A9181B9E-E3AE-EE49-AF5A-C225DB992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17" y="1457930"/>
            <a:ext cx="3546993" cy="35469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27256A1-6BAC-2141-8373-62FF4E06D326}"/>
              </a:ext>
            </a:extLst>
          </p:cNvPr>
          <p:cNvSpPr txBox="1"/>
          <p:nvPr/>
        </p:nvSpPr>
        <p:spPr>
          <a:xfrm>
            <a:off x="3296156" y="5854114"/>
            <a:ext cx="5368136" cy="369332"/>
          </a:xfrm>
          <a:prstGeom prst="rect">
            <a:avLst/>
          </a:prstGeom>
          <a:noFill/>
        </p:spPr>
        <p:txBody>
          <a:bodyPr wrap="none" rtlCol="0">
            <a:spAutoFit/>
          </a:bodyPr>
          <a:lstStyle/>
          <a:p>
            <a:r>
              <a:rPr lang="en-US" i="1" dirty="0"/>
              <a:t>Source</a:t>
            </a:r>
            <a:r>
              <a:rPr lang="en-US" dirty="0"/>
              <a:t>: </a:t>
            </a:r>
            <a:r>
              <a:rPr lang="en-US" dirty="0">
                <a:hlinkClick r:id="rId4"/>
              </a:rPr>
              <a:t>https://</a:t>
            </a:r>
            <a:r>
              <a:rPr lang="en-US" dirty="0" err="1">
                <a:hlinkClick r:id="rId4"/>
              </a:rPr>
              <a:t>learn.sparkfun.com</a:t>
            </a:r>
            <a:r>
              <a:rPr lang="en-US" dirty="0">
                <a:hlinkClick r:id="rId4"/>
              </a:rPr>
              <a:t>/tutorials/diodes/all</a:t>
            </a:r>
            <a:endParaRPr lang="en-US" dirty="0"/>
          </a:p>
        </p:txBody>
      </p:sp>
      <p:sp>
        <p:nvSpPr>
          <p:cNvPr id="4" name="TextBox 3">
            <a:extLst>
              <a:ext uri="{FF2B5EF4-FFF2-40B4-BE49-F238E27FC236}">
                <a16:creationId xmlns:a16="http://schemas.microsoft.com/office/drawing/2014/main" id="{5F619890-567B-3E42-852B-BC8741AD2B93}"/>
              </a:ext>
            </a:extLst>
          </p:cNvPr>
          <p:cNvSpPr txBox="1"/>
          <p:nvPr/>
        </p:nvSpPr>
        <p:spPr>
          <a:xfrm>
            <a:off x="5812780" y="1326521"/>
            <a:ext cx="4521424" cy="4031873"/>
          </a:xfrm>
          <a:prstGeom prst="rect">
            <a:avLst/>
          </a:prstGeom>
          <a:noFill/>
        </p:spPr>
        <p:txBody>
          <a:bodyPr wrap="square" rtlCol="0">
            <a:spAutoFit/>
          </a:bodyPr>
          <a:lstStyle/>
          <a:p>
            <a:r>
              <a:rPr lang="en-US" sz="1600" dirty="0"/>
              <a:t>The diode is an electrical circuit component that conducts current with very little resistance if the voltage across it is high enough to achieve “forward bias”.</a:t>
            </a:r>
          </a:p>
          <a:p>
            <a:endParaRPr lang="en-US" sz="1600" dirty="0"/>
          </a:p>
          <a:p>
            <a:r>
              <a:rPr lang="en-US" sz="1600" dirty="0"/>
              <a:t>If the voltage drop across the diode is reversed, the diode will eventually conduct current backwards, but this “reverse bias” voltage is much higher than the forward bias.</a:t>
            </a:r>
          </a:p>
          <a:p>
            <a:endParaRPr lang="en-US" sz="1600" dirty="0"/>
          </a:p>
          <a:p>
            <a:r>
              <a:rPr lang="en-US" sz="1600" dirty="0"/>
              <a:t>The diode acts as a one-way conductor, only allowing reverse current if the backwards voltage drop is extremely high.</a:t>
            </a:r>
          </a:p>
          <a:p>
            <a:endParaRPr lang="en-US" sz="1600" dirty="0"/>
          </a:p>
          <a:p>
            <a:r>
              <a:rPr lang="en-US" sz="1600" i="1" dirty="0"/>
              <a:t>(Note</a:t>
            </a:r>
            <a:r>
              <a:rPr lang="en-US" sz="1600" dirty="0"/>
              <a:t>: What would the curve for a resistor look like on the pictured chart?)</a:t>
            </a:r>
          </a:p>
        </p:txBody>
      </p:sp>
      <p:sp>
        <p:nvSpPr>
          <p:cNvPr id="9" name="Footer Placeholder 3">
            <a:extLst>
              <a:ext uri="{FF2B5EF4-FFF2-40B4-BE49-F238E27FC236}">
                <a16:creationId xmlns:a16="http://schemas.microsoft.com/office/drawing/2014/main" id="{1E2BEAF6-4195-D846-8C1D-73FD20B12ED9}"/>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291428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12</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Diode rectifiers</a:t>
            </a:r>
          </a:p>
        </p:txBody>
      </p:sp>
      <p:sp>
        <p:nvSpPr>
          <p:cNvPr id="6" name="TextBox 5">
            <a:extLst>
              <a:ext uri="{FF2B5EF4-FFF2-40B4-BE49-F238E27FC236}">
                <a16:creationId xmlns:a16="http://schemas.microsoft.com/office/drawing/2014/main" id="{79A2D1C0-FF0C-484B-86DF-2CEBA4524240}"/>
              </a:ext>
            </a:extLst>
          </p:cNvPr>
          <p:cNvSpPr txBox="1"/>
          <p:nvPr/>
        </p:nvSpPr>
        <p:spPr>
          <a:xfrm>
            <a:off x="2046072" y="801114"/>
            <a:ext cx="8217327" cy="1169551"/>
          </a:xfrm>
          <a:prstGeom prst="rect">
            <a:avLst/>
          </a:prstGeom>
          <a:noFill/>
        </p:spPr>
        <p:txBody>
          <a:bodyPr wrap="square" rtlCol="0">
            <a:spAutoFit/>
          </a:bodyPr>
          <a:lstStyle/>
          <a:p>
            <a:r>
              <a:rPr lang="en-US" sz="1400" dirty="0"/>
              <a:t>One common use for the basic diode is the “rectifier”, which converts an AC voltage into a fully-positive rippled voltage. With proper filtering (in a few slides), this can convert AC to DC voltage.</a:t>
            </a:r>
          </a:p>
          <a:p>
            <a:endParaRPr lang="en-US" sz="1400" dirty="0"/>
          </a:p>
          <a:p>
            <a:r>
              <a:rPr lang="en-US" sz="1400" dirty="0"/>
              <a:t>A “half-wave” rectifier consists of a single diode in series with the resistive load. The diode only conducts when Vin is forward-biased, and does not conduct for the rest of the input sinusoid.</a:t>
            </a:r>
          </a:p>
        </p:txBody>
      </p:sp>
      <p:pic>
        <p:nvPicPr>
          <p:cNvPr id="3076" name="Picture 4" descr="Half-wave rectifier in/out waveforms and circuit">
            <a:hlinkClick r:id="rId2"/>
            <a:extLst>
              <a:ext uri="{FF2B5EF4-FFF2-40B4-BE49-F238E27FC236}">
                <a16:creationId xmlns:a16="http://schemas.microsoft.com/office/drawing/2014/main" id="{14095455-D04B-1C42-B3C4-0450E942B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021" y="1958226"/>
            <a:ext cx="4755487" cy="144249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ull-wave bridge rectifier in/out waveforms and circuit">
            <a:hlinkClick r:id="rId4"/>
            <a:extLst>
              <a:ext uri="{FF2B5EF4-FFF2-40B4-BE49-F238E27FC236}">
                <a16:creationId xmlns:a16="http://schemas.microsoft.com/office/drawing/2014/main" id="{1098C2C7-8D55-AC45-B0BB-8F2AB7741C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8257" y="4109596"/>
            <a:ext cx="4755487" cy="15455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CA9D34F-1E16-9F4C-91A4-D2C84B393E9A}"/>
              </a:ext>
            </a:extLst>
          </p:cNvPr>
          <p:cNvSpPr txBox="1"/>
          <p:nvPr/>
        </p:nvSpPr>
        <p:spPr>
          <a:xfrm>
            <a:off x="1905100" y="3569055"/>
            <a:ext cx="8217327" cy="523220"/>
          </a:xfrm>
          <a:prstGeom prst="rect">
            <a:avLst/>
          </a:prstGeom>
          <a:noFill/>
        </p:spPr>
        <p:txBody>
          <a:bodyPr wrap="square" rtlCol="0">
            <a:spAutoFit/>
          </a:bodyPr>
          <a:lstStyle/>
          <a:p>
            <a:r>
              <a:rPr lang="en-US" sz="1400" dirty="0"/>
              <a:t>With the right arrangement of four simple diodes, the output voltage across the resistive load is the absolute value of the input voltage. This is a “full-wave” rectifier.</a:t>
            </a:r>
          </a:p>
        </p:txBody>
      </p:sp>
      <p:sp>
        <p:nvSpPr>
          <p:cNvPr id="15" name="TextBox 14">
            <a:extLst>
              <a:ext uri="{FF2B5EF4-FFF2-40B4-BE49-F238E27FC236}">
                <a16:creationId xmlns:a16="http://schemas.microsoft.com/office/drawing/2014/main" id="{6768369D-DAAA-214F-8280-3437D399D945}"/>
              </a:ext>
            </a:extLst>
          </p:cNvPr>
          <p:cNvSpPr txBox="1"/>
          <p:nvPr/>
        </p:nvSpPr>
        <p:spPr>
          <a:xfrm>
            <a:off x="3296156" y="5854114"/>
            <a:ext cx="5368136" cy="369332"/>
          </a:xfrm>
          <a:prstGeom prst="rect">
            <a:avLst/>
          </a:prstGeom>
          <a:noFill/>
        </p:spPr>
        <p:txBody>
          <a:bodyPr wrap="none" rtlCol="0">
            <a:spAutoFit/>
          </a:bodyPr>
          <a:lstStyle/>
          <a:p>
            <a:r>
              <a:rPr lang="en-US" i="1" dirty="0"/>
              <a:t>Source</a:t>
            </a:r>
            <a:r>
              <a:rPr lang="en-US" dirty="0"/>
              <a:t>: </a:t>
            </a:r>
            <a:r>
              <a:rPr lang="en-US" dirty="0">
                <a:hlinkClick r:id="rId6"/>
              </a:rPr>
              <a:t>https://</a:t>
            </a:r>
            <a:r>
              <a:rPr lang="en-US" dirty="0" err="1">
                <a:hlinkClick r:id="rId6"/>
              </a:rPr>
              <a:t>learn.sparkfun.com</a:t>
            </a:r>
            <a:r>
              <a:rPr lang="en-US" dirty="0">
                <a:hlinkClick r:id="rId6"/>
              </a:rPr>
              <a:t>/tutorials/diodes/all</a:t>
            </a:r>
            <a:endParaRPr lang="en-US" dirty="0"/>
          </a:p>
        </p:txBody>
      </p:sp>
      <p:sp>
        <p:nvSpPr>
          <p:cNvPr id="11" name="Footer Placeholder 3">
            <a:extLst>
              <a:ext uri="{FF2B5EF4-FFF2-40B4-BE49-F238E27FC236}">
                <a16:creationId xmlns:a16="http://schemas.microsoft.com/office/drawing/2014/main" id="{2C74328D-D8BD-0144-89CF-A369062726A3}"/>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314420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13</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Capacitors: time domain</a:t>
            </a:r>
          </a:p>
        </p:txBody>
      </p:sp>
      <p:sp>
        <p:nvSpPr>
          <p:cNvPr id="2" name="TextBox 1">
            <a:extLst>
              <a:ext uri="{FF2B5EF4-FFF2-40B4-BE49-F238E27FC236}">
                <a16:creationId xmlns:a16="http://schemas.microsoft.com/office/drawing/2014/main" id="{6F8E8DAC-03A1-5B48-BDCB-60A6070847F6}"/>
              </a:ext>
            </a:extLst>
          </p:cNvPr>
          <p:cNvSpPr txBox="1"/>
          <p:nvPr/>
        </p:nvSpPr>
        <p:spPr>
          <a:xfrm>
            <a:off x="6668276" y="958871"/>
            <a:ext cx="3695891" cy="5447645"/>
          </a:xfrm>
          <a:prstGeom prst="rect">
            <a:avLst/>
          </a:prstGeom>
          <a:noFill/>
        </p:spPr>
        <p:txBody>
          <a:bodyPr wrap="square" rtlCol="0">
            <a:spAutoFit/>
          </a:bodyPr>
          <a:lstStyle/>
          <a:p>
            <a:r>
              <a:rPr lang="en-US" sz="1200" dirty="0"/>
              <a:t>Capacitors come in many types, some of which whose polarity cannot be reversed (i.e. electrolytic capacitors). Regardless, all capacitors store energy by creating an electric field between two electrodes</a:t>
            </a:r>
          </a:p>
          <a:p>
            <a:endParaRPr lang="en-US" sz="1200" dirty="0"/>
          </a:p>
          <a:p>
            <a:r>
              <a:rPr lang="en-US" sz="1200" dirty="0"/>
              <a:t>Fundamentally, the current through a capacitor proportional to the voltage rate of change by the capacitance (units of “Farads”). The simple circuit below shows the voltage across a capacitor when charged and discharged through a resistor by turning the power supply voltage on and off.</a:t>
            </a:r>
          </a:p>
          <a:p>
            <a:endParaRPr lang="en-US" sz="1200" dirty="0"/>
          </a:p>
          <a:p>
            <a:r>
              <a:rPr lang="en-US" sz="1200" dirty="0"/>
              <a:t>Using Ohm’s law and the capacitor current relationship, we can write a differential equation that describes the output voltage of this circuit (i.e. across the capacitor) as a function of the power supply input voltage.</a:t>
            </a:r>
          </a:p>
          <a:p>
            <a:endParaRPr lang="en-US" sz="1200" dirty="0"/>
          </a:p>
          <a:p>
            <a:r>
              <a:rPr lang="en-US" sz="1200" dirty="0"/>
              <a:t>The solution to the differential equation depends on whether Vin is positive or zero, and the solution shows how the capacitor voltage increases or decreases exponentially as it charges/discharges. The resistance multiplied by the capacitance is known as the characteristic “time constant” of the circuit.</a:t>
            </a:r>
          </a:p>
          <a:p>
            <a:endParaRPr lang="en-US" sz="1200" dirty="0"/>
          </a:p>
          <a:p>
            <a:r>
              <a:rPr lang="en-US" sz="1200" dirty="0"/>
              <a:t>Note that a capacitor by itself will conduct no DC current, because </a:t>
            </a:r>
            <a:r>
              <a:rPr lang="en-US" sz="1200" dirty="0" err="1"/>
              <a:t>dV</a:t>
            </a:r>
            <a:r>
              <a:rPr lang="en-US" sz="1200" dirty="0"/>
              <a:t>/dt = 0 at DC. Thus capacitors can be placed in series with a signal to “block” its DC offset (“high-pass filter”).</a:t>
            </a:r>
          </a:p>
          <a:p>
            <a:endParaRPr lang="en-US" sz="1200" dirty="0"/>
          </a:p>
        </p:txBody>
      </p:sp>
      <p:pic>
        <p:nvPicPr>
          <p:cNvPr id="13" name="Picture 12" descr="Diagram&#10;&#10;Description automatically generated">
            <a:extLst>
              <a:ext uri="{FF2B5EF4-FFF2-40B4-BE49-F238E27FC236}">
                <a16:creationId xmlns:a16="http://schemas.microsoft.com/office/drawing/2014/main" id="{138E8A84-FE70-4A43-A969-520EF6F41E69}"/>
              </a:ext>
            </a:extLst>
          </p:cNvPr>
          <p:cNvPicPr>
            <a:picLocks noChangeAspect="1"/>
          </p:cNvPicPr>
          <p:nvPr/>
        </p:nvPicPr>
        <p:blipFill>
          <a:blip r:embed="rId2"/>
          <a:stretch>
            <a:fillRect/>
          </a:stretch>
        </p:blipFill>
        <p:spPr>
          <a:xfrm>
            <a:off x="2372774" y="801577"/>
            <a:ext cx="3259792" cy="1670212"/>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EC6EE07A-72F3-7C4E-B812-50C2806A4F5F}"/>
              </a:ext>
            </a:extLst>
          </p:cNvPr>
          <p:cNvPicPr>
            <a:picLocks noChangeAspect="1"/>
          </p:cNvPicPr>
          <p:nvPr/>
        </p:nvPicPr>
        <p:blipFill>
          <a:blip r:embed="rId3"/>
          <a:stretch>
            <a:fillRect/>
          </a:stretch>
        </p:blipFill>
        <p:spPr>
          <a:xfrm>
            <a:off x="1594349" y="2438454"/>
            <a:ext cx="2273300" cy="482600"/>
          </a:xfrm>
          <a:prstGeom prst="rect">
            <a:avLst/>
          </a:prstGeom>
        </p:spPr>
      </p:pic>
      <p:pic>
        <p:nvPicPr>
          <p:cNvPr id="17" name="Picture 16" descr="Diagram&#10;&#10;Description automatically generated">
            <a:extLst>
              <a:ext uri="{FF2B5EF4-FFF2-40B4-BE49-F238E27FC236}">
                <a16:creationId xmlns:a16="http://schemas.microsoft.com/office/drawing/2014/main" id="{B57FF3F2-23C8-7F4F-895C-0043892B0704}"/>
              </a:ext>
            </a:extLst>
          </p:cNvPr>
          <p:cNvPicPr>
            <a:picLocks noChangeAspect="1"/>
          </p:cNvPicPr>
          <p:nvPr/>
        </p:nvPicPr>
        <p:blipFill>
          <a:blip r:embed="rId4"/>
          <a:stretch>
            <a:fillRect/>
          </a:stretch>
        </p:blipFill>
        <p:spPr>
          <a:xfrm>
            <a:off x="4273845" y="2381050"/>
            <a:ext cx="1981200" cy="482600"/>
          </a:xfrm>
          <a:prstGeom prst="rect">
            <a:avLst/>
          </a:prstGeom>
        </p:spPr>
      </p:pic>
      <p:pic>
        <p:nvPicPr>
          <p:cNvPr id="21" name="Picture 20">
            <a:extLst>
              <a:ext uri="{FF2B5EF4-FFF2-40B4-BE49-F238E27FC236}">
                <a16:creationId xmlns:a16="http://schemas.microsoft.com/office/drawing/2014/main" id="{97246ABC-F215-7F45-9D25-E0C0F9CE5945}"/>
              </a:ext>
            </a:extLst>
          </p:cNvPr>
          <p:cNvPicPr>
            <a:picLocks noChangeAspect="1"/>
          </p:cNvPicPr>
          <p:nvPr/>
        </p:nvPicPr>
        <p:blipFill>
          <a:blip r:embed="rId5"/>
          <a:stretch>
            <a:fillRect/>
          </a:stretch>
        </p:blipFill>
        <p:spPr>
          <a:xfrm>
            <a:off x="2876165" y="3057556"/>
            <a:ext cx="2387600" cy="304800"/>
          </a:xfrm>
          <a:prstGeom prst="rect">
            <a:avLst/>
          </a:prstGeom>
        </p:spPr>
      </p:pic>
      <p:pic>
        <p:nvPicPr>
          <p:cNvPr id="23" name="Picture 22">
            <a:extLst>
              <a:ext uri="{FF2B5EF4-FFF2-40B4-BE49-F238E27FC236}">
                <a16:creationId xmlns:a16="http://schemas.microsoft.com/office/drawing/2014/main" id="{0E0694B2-FCC1-BC4E-ABF9-FE61E6564F02}"/>
              </a:ext>
            </a:extLst>
          </p:cNvPr>
          <p:cNvPicPr>
            <a:picLocks noChangeAspect="1"/>
          </p:cNvPicPr>
          <p:nvPr/>
        </p:nvPicPr>
        <p:blipFill>
          <a:blip r:embed="rId6"/>
          <a:stretch>
            <a:fillRect/>
          </a:stretch>
        </p:blipFill>
        <p:spPr>
          <a:xfrm>
            <a:off x="2648066" y="3458337"/>
            <a:ext cx="2984500" cy="304800"/>
          </a:xfrm>
          <a:prstGeom prst="rect">
            <a:avLst/>
          </a:prstGeom>
        </p:spPr>
      </p:pic>
      <p:pic>
        <p:nvPicPr>
          <p:cNvPr id="25" name="Picture 24" descr="Diagram&#10;&#10;Description automatically generated">
            <a:extLst>
              <a:ext uri="{FF2B5EF4-FFF2-40B4-BE49-F238E27FC236}">
                <a16:creationId xmlns:a16="http://schemas.microsoft.com/office/drawing/2014/main" id="{DDA2A532-AEF3-1B4F-B7C3-DE876AB0E9F8}"/>
              </a:ext>
            </a:extLst>
          </p:cNvPr>
          <p:cNvPicPr>
            <a:picLocks noChangeAspect="1"/>
          </p:cNvPicPr>
          <p:nvPr/>
        </p:nvPicPr>
        <p:blipFill>
          <a:blip r:embed="rId7"/>
          <a:stretch>
            <a:fillRect/>
          </a:stretch>
        </p:blipFill>
        <p:spPr>
          <a:xfrm>
            <a:off x="1827834" y="3964627"/>
            <a:ext cx="4433372" cy="2349688"/>
          </a:xfrm>
          <a:prstGeom prst="rect">
            <a:avLst/>
          </a:prstGeom>
        </p:spPr>
      </p:pic>
      <p:sp>
        <p:nvSpPr>
          <p:cNvPr id="14" name="Footer Placeholder 3">
            <a:extLst>
              <a:ext uri="{FF2B5EF4-FFF2-40B4-BE49-F238E27FC236}">
                <a16:creationId xmlns:a16="http://schemas.microsoft.com/office/drawing/2014/main" id="{089DF932-1502-054E-A29D-AEAAC16C64B5}"/>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424742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iagram, schematic&#10;&#10;Description automatically generated">
            <a:extLst>
              <a:ext uri="{FF2B5EF4-FFF2-40B4-BE49-F238E27FC236}">
                <a16:creationId xmlns:a16="http://schemas.microsoft.com/office/drawing/2014/main" id="{43A0E368-FD89-7E41-936D-80852D62F1E0}"/>
              </a:ext>
            </a:extLst>
          </p:cNvPr>
          <p:cNvPicPr>
            <a:picLocks noChangeAspect="1"/>
          </p:cNvPicPr>
          <p:nvPr/>
        </p:nvPicPr>
        <p:blipFill>
          <a:blip r:embed="rId2"/>
          <a:stretch>
            <a:fillRect/>
          </a:stretch>
        </p:blipFill>
        <p:spPr>
          <a:xfrm>
            <a:off x="1754096" y="871973"/>
            <a:ext cx="3016642" cy="154562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6EC1C571-A3E6-3643-8021-9B05E99A812B}"/>
              </a:ext>
            </a:extLst>
          </p:cNvPr>
          <p:cNvPicPr>
            <a:picLocks noChangeAspect="1"/>
          </p:cNvPicPr>
          <p:nvPr/>
        </p:nvPicPr>
        <p:blipFill>
          <a:blip r:embed="rId3"/>
          <a:stretch>
            <a:fillRect/>
          </a:stretch>
        </p:blipFill>
        <p:spPr>
          <a:xfrm>
            <a:off x="4952392" y="1713875"/>
            <a:ext cx="1600200" cy="482600"/>
          </a:xfrm>
          <a:prstGeom prst="rect">
            <a:avLst/>
          </a:prstGeom>
        </p:spPr>
      </p:pic>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14</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Capacitors: frequency domain</a:t>
            </a:r>
          </a:p>
        </p:txBody>
      </p:sp>
      <p:sp>
        <p:nvSpPr>
          <p:cNvPr id="2" name="TextBox 1">
            <a:extLst>
              <a:ext uri="{FF2B5EF4-FFF2-40B4-BE49-F238E27FC236}">
                <a16:creationId xmlns:a16="http://schemas.microsoft.com/office/drawing/2014/main" id="{6F8E8DAC-03A1-5B48-BDCB-60A6070847F6}"/>
              </a:ext>
            </a:extLst>
          </p:cNvPr>
          <p:cNvSpPr txBox="1"/>
          <p:nvPr/>
        </p:nvSpPr>
        <p:spPr>
          <a:xfrm>
            <a:off x="6764696" y="1351509"/>
            <a:ext cx="3695891" cy="4524315"/>
          </a:xfrm>
          <a:prstGeom prst="rect">
            <a:avLst/>
          </a:prstGeom>
          <a:noFill/>
        </p:spPr>
        <p:txBody>
          <a:bodyPr wrap="square" rtlCol="0">
            <a:spAutoFit/>
          </a:bodyPr>
          <a:lstStyle/>
          <a:p>
            <a:r>
              <a:rPr lang="en-US" sz="1200" dirty="0"/>
              <a:t>Another way to think about time-dependent electrical circuits is in the frequency domain. Assume Vin is some steady sinusoidal oscillating voltage, and consider how the circuit behaves for different frequencies. In this interpretation, a capacitor is a resistor whose value changes with frequency.</a:t>
            </a:r>
          </a:p>
          <a:p>
            <a:endParaRPr lang="en-US" sz="1200" dirty="0"/>
          </a:p>
          <a:p>
            <a:r>
              <a:rPr lang="en-US" sz="1200" dirty="0"/>
              <a:t>This more general expression of resistance is known as “impedance” (Z), and can be expressed as a complex number: the real part of the complex impedance represents energy dissipation (“resistance”), and the imaginary is a time-delay term from energy being stored and released (“reactance”). A perfect capacitor doesn’t dissipate power like a resistor, but stores and releases it by charging and discharging. </a:t>
            </a:r>
          </a:p>
          <a:p>
            <a:endParaRPr lang="en-US" sz="1200" dirty="0"/>
          </a:p>
          <a:p>
            <a:r>
              <a:rPr lang="en-US" sz="1200" dirty="0"/>
              <a:t>Treat the complex impedance like a resistor and use the same </a:t>
            </a:r>
            <a:r>
              <a:rPr lang="en-US" sz="1200" dirty="0" err="1"/>
              <a:t>Kirchoff</a:t>
            </a:r>
            <a:r>
              <a:rPr lang="en-US" sz="1200" dirty="0"/>
              <a:t> and Ohm laws to solve the circuit in the frequency domain. The circuit response, </a:t>
            </a:r>
            <a:r>
              <a:rPr lang="en-US" sz="1200" dirty="0" err="1"/>
              <a:t>Vout</a:t>
            </a:r>
            <a:r>
              <a:rPr lang="en-US" sz="1200" dirty="0"/>
              <a:t>/Vin, now has a magnitude and phase component. The circuit attenuates and delays (phase shifts) the input voltage depending on its frequency.</a:t>
            </a:r>
          </a:p>
          <a:p>
            <a:endParaRPr lang="en-US" sz="1200" dirty="0"/>
          </a:p>
          <a:p>
            <a:r>
              <a:rPr lang="en-US" sz="1200" dirty="0"/>
              <a:t>This circuit example acts as a “low-pass filter”.</a:t>
            </a:r>
          </a:p>
        </p:txBody>
      </p:sp>
      <p:pic>
        <p:nvPicPr>
          <p:cNvPr id="6" name="Picture 5">
            <a:extLst>
              <a:ext uri="{FF2B5EF4-FFF2-40B4-BE49-F238E27FC236}">
                <a16:creationId xmlns:a16="http://schemas.microsoft.com/office/drawing/2014/main" id="{670D1D88-B2A3-BF46-8304-A7602F2941C8}"/>
              </a:ext>
            </a:extLst>
          </p:cNvPr>
          <p:cNvPicPr>
            <a:picLocks noChangeAspect="1"/>
          </p:cNvPicPr>
          <p:nvPr/>
        </p:nvPicPr>
        <p:blipFill>
          <a:blip r:embed="rId4"/>
          <a:stretch>
            <a:fillRect/>
          </a:stretch>
        </p:blipFill>
        <p:spPr>
          <a:xfrm>
            <a:off x="4952392" y="1288073"/>
            <a:ext cx="1219200" cy="177800"/>
          </a:xfrm>
          <a:prstGeom prst="rect">
            <a:avLst/>
          </a:prstGeom>
        </p:spPr>
      </p:pic>
      <p:pic>
        <p:nvPicPr>
          <p:cNvPr id="9" name="Picture 8">
            <a:extLst>
              <a:ext uri="{FF2B5EF4-FFF2-40B4-BE49-F238E27FC236}">
                <a16:creationId xmlns:a16="http://schemas.microsoft.com/office/drawing/2014/main" id="{15F81EF1-7A30-A64D-BDB3-8F7ECF6EA30E}"/>
              </a:ext>
            </a:extLst>
          </p:cNvPr>
          <p:cNvPicPr>
            <a:picLocks noChangeAspect="1"/>
          </p:cNvPicPr>
          <p:nvPr/>
        </p:nvPicPr>
        <p:blipFill>
          <a:blip r:embed="rId5"/>
          <a:stretch>
            <a:fillRect/>
          </a:stretch>
        </p:blipFill>
        <p:spPr>
          <a:xfrm>
            <a:off x="4952392" y="1572750"/>
            <a:ext cx="1231900" cy="190500"/>
          </a:xfrm>
          <a:prstGeom prst="rect">
            <a:avLst/>
          </a:prstGeom>
        </p:spPr>
      </p:pic>
      <p:pic>
        <p:nvPicPr>
          <p:cNvPr id="16" name="Picture 15" descr="A screenshot of a computer&#10;&#10;Description automatically generated with low confidence">
            <a:extLst>
              <a:ext uri="{FF2B5EF4-FFF2-40B4-BE49-F238E27FC236}">
                <a16:creationId xmlns:a16="http://schemas.microsoft.com/office/drawing/2014/main" id="{715DCD98-E6E8-EF4D-9F62-9C2A4B80639C}"/>
              </a:ext>
            </a:extLst>
          </p:cNvPr>
          <p:cNvPicPr>
            <a:picLocks noChangeAspect="1"/>
          </p:cNvPicPr>
          <p:nvPr/>
        </p:nvPicPr>
        <p:blipFill>
          <a:blip r:embed="rId6"/>
          <a:stretch>
            <a:fillRect/>
          </a:stretch>
        </p:blipFill>
        <p:spPr>
          <a:xfrm>
            <a:off x="1681483" y="3673898"/>
            <a:ext cx="4823350" cy="2377707"/>
          </a:xfrm>
          <a:prstGeom prst="rect">
            <a:avLst/>
          </a:prstGeom>
        </p:spPr>
      </p:pic>
      <p:pic>
        <p:nvPicPr>
          <p:cNvPr id="19" name="Picture 18" descr="Diagram, text, schematic&#10;&#10;Description automatically generated with medium confidence">
            <a:extLst>
              <a:ext uri="{FF2B5EF4-FFF2-40B4-BE49-F238E27FC236}">
                <a16:creationId xmlns:a16="http://schemas.microsoft.com/office/drawing/2014/main" id="{EE6779F7-0EBB-624D-BAE0-DA075A542E7E}"/>
              </a:ext>
            </a:extLst>
          </p:cNvPr>
          <p:cNvPicPr>
            <a:picLocks noChangeAspect="1"/>
          </p:cNvPicPr>
          <p:nvPr/>
        </p:nvPicPr>
        <p:blipFill>
          <a:blip r:embed="rId7"/>
          <a:stretch>
            <a:fillRect/>
          </a:stretch>
        </p:blipFill>
        <p:spPr>
          <a:xfrm>
            <a:off x="2153175" y="2446404"/>
            <a:ext cx="3879966" cy="519804"/>
          </a:xfrm>
          <a:prstGeom prst="rect">
            <a:avLst/>
          </a:prstGeom>
        </p:spPr>
      </p:pic>
      <p:pic>
        <p:nvPicPr>
          <p:cNvPr id="26" name="Picture 25" descr="Diagram, schematic&#10;&#10;Description automatically generated">
            <a:extLst>
              <a:ext uri="{FF2B5EF4-FFF2-40B4-BE49-F238E27FC236}">
                <a16:creationId xmlns:a16="http://schemas.microsoft.com/office/drawing/2014/main" id="{6A619C4E-99E5-C64E-8396-4D3BAEB680B2}"/>
              </a:ext>
            </a:extLst>
          </p:cNvPr>
          <p:cNvPicPr>
            <a:picLocks noChangeAspect="1"/>
          </p:cNvPicPr>
          <p:nvPr/>
        </p:nvPicPr>
        <p:blipFill>
          <a:blip r:embed="rId8"/>
          <a:stretch>
            <a:fillRect/>
          </a:stretch>
        </p:blipFill>
        <p:spPr>
          <a:xfrm>
            <a:off x="2086684" y="2970522"/>
            <a:ext cx="3340623" cy="543354"/>
          </a:xfrm>
          <a:prstGeom prst="rect">
            <a:avLst/>
          </a:prstGeom>
        </p:spPr>
      </p:pic>
      <p:sp>
        <p:nvSpPr>
          <p:cNvPr id="14" name="Footer Placeholder 3">
            <a:extLst>
              <a:ext uri="{FF2B5EF4-FFF2-40B4-BE49-F238E27FC236}">
                <a16:creationId xmlns:a16="http://schemas.microsoft.com/office/drawing/2014/main" id="{6ADACCCA-CF5D-954D-BD63-5A1A9810FB35}"/>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607253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B075FECA-D57D-2049-A9AD-C20CA30286F4}"/>
              </a:ext>
            </a:extLst>
          </p:cNvPr>
          <p:cNvPicPr>
            <a:picLocks noChangeAspect="1"/>
          </p:cNvPicPr>
          <p:nvPr/>
        </p:nvPicPr>
        <p:blipFill>
          <a:blip r:embed="rId2"/>
          <a:stretch>
            <a:fillRect/>
          </a:stretch>
        </p:blipFill>
        <p:spPr>
          <a:xfrm>
            <a:off x="2623335" y="2397235"/>
            <a:ext cx="6667928" cy="3803488"/>
          </a:xfrm>
          <a:prstGeom prst="rect">
            <a:avLst/>
          </a:prstGeom>
        </p:spPr>
      </p:pic>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15</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Putting it together: AC/DC conversion</a:t>
            </a:r>
          </a:p>
        </p:txBody>
      </p:sp>
      <p:sp>
        <p:nvSpPr>
          <p:cNvPr id="6" name="TextBox 5">
            <a:extLst>
              <a:ext uri="{FF2B5EF4-FFF2-40B4-BE49-F238E27FC236}">
                <a16:creationId xmlns:a16="http://schemas.microsoft.com/office/drawing/2014/main" id="{79A2D1C0-FF0C-484B-86DF-2CEBA4524240}"/>
              </a:ext>
            </a:extLst>
          </p:cNvPr>
          <p:cNvSpPr txBox="1"/>
          <p:nvPr/>
        </p:nvSpPr>
        <p:spPr>
          <a:xfrm>
            <a:off x="2046072" y="944950"/>
            <a:ext cx="8217327" cy="1754326"/>
          </a:xfrm>
          <a:prstGeom prst="rect">
            <a:avLst/>
          </a:prstGeom>
          <a:noFill/>
        </p:spPr>
        <p:txBody>
          <a:bodyPr wrap="square" rtlCol="0">
            <a:spAutoFit/>
          </a:bodyPr>
          <a:lstStyle/>
          <a:p>
            <a:r>
              <a:rPr lang="en-US" dirty="0"/>
              <a:t>The full-wave rectifier diode circuit from earlier slides can be be combined with a ”low-pass” parallel resistor-capacitor filter to significantly reduce the ripple, completing the conversion from AC to DC. This is a common circuit for DC power supplies that plug into the 120 VAC wall outlet, though they also typically include a transformer or buck converter circuit to step down the voltage before rectifying/filtering.</a:t>
            </a:r>
          </a:p>
        </p:txBody>
      </p:sp>
      <p:sp>
        <p:nvSpPr>
          <p:cNvPr id="9" name="Footer Placeholder 3">
            <a:extLst>
              <a:ext uri="{FF2B5EF4-FFF2-40B4-BE49-F238E27FC236}">
                <a16:creationId xmlns:a16="http://schemas.microsoft.com/office/drawing/2014/main" id="{D1BE53EE-4BAB-2949-B8FB-F65046FADD34}"/>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3888297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16</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Inductors</a:t>
            </a:r>
          </a:p>
        </p:txBody>
      </p:sp>
      <p:sp>
        <p:nvSpPr>
          <p:cNvPr id="6" name="TextBox 5">
            <a:extLst>
              <a:ext uri="{FF2B5EF4-FFF2-40B4-BE49-F238E27FC236}">
                <a16:creationId xmlns:a16="http://schemas.microsoft.com/office/drawing/2014/main" id="{AB0D26D2-90B4-7946-B682-C5E2D91DF38D}"/>
              </a:ext>
            </a:extLst>
          </p:cNvPr>
          <p:cNvSpPr txBox="1"/>
          <p:nvPr/>
        </p:nvSpPr>
        <p:spPr>
          <a:xfrm>
            <a:off x="1852774" y="825309"/>
            <a:ext cx="8511393" cy="2800767"/>
          </a:xfrm>
          <a:prstGeom prst="rect">
            <a:avLst/>
          </a:prstGeom>
          <a:noFill/>
        </p:spPr>
        <p:txBody>
          <a:bodyPr wrap="square" rtlCol="0">
            <a:spAutoFit/>
          </a:bodyPr>
          <a:lstStyle/>
          <a:p>
            <a:r>
              <a:rPr lang="en-US" sz="1600" dirty="0"/>
              <a:t>Any loop of current creates a magnetic field (see Ampere’s Law, one of Maxwell’s Equations of electromagnetism). This tendency for current to store energy in a magnetic field is known as “inductance”, analogous to the way that charged plated store energy in an electric field (“capacitance”). An electrical component can be deliberately created with a coil of wire, and is known as an “inductor”; note also that all circuits have inherent inductance (and capacitance), though in the absence of large coils of wire the inductance is minimal for low-frequency electronics.</a:t>
            </a:r>
          </a:p>
          <a:p>
            <a:endParaRPr lang="en-US" sz="1600" dirty="0"/>
          </a:p>
          <a:p>
            <a:r>
              <a:rPr lang="en-US" sz="1600" dirty="0"/>
              <a:t>Important for our mechatronic applications, electric motors necessarily have high inductance due to their reliance on coils of wire to create the magnetic fields that spin the rotor. The voltage across an inductor is proportional to the rate of change of current, and the proportionality is the “inductance” L.</a:t>
            </a:r>
          </a:p>
        </p:txBody>
      </p:sp>
      <p:pic>
        <p:nvPicPr>
          <p:cNvPr id="4" name="Picture 3" descr="Shape&#10;&#10;Description automatically generated">
            <a:extLst>
              <a:ext uri="{FF2B5EF4-FFF2-40B4-BE49-F238E27FC236}">
                <a16:creationId xmlns:a16="http://schemas.microsoft.com/office/drawing/2014/main" id="{D424A131-2ABD-3945-AA2B-A5212A9507D1}"/>
              </a:ext>
            </a:extLst>
          </p:cNvPr>
          <p:cNvPicPr>
            <a:picLocks noChangeAspect="1"/>
          </p:cNvPicPr>
          <p:nvPr/>
        </p:nvPicPr>
        <p:blipFill>
          <a:blip r:embed="rId2"/>
          <a:stretch>
            <a:fillRect/>
          </a:stretch>
        </p:blipFill>
        <p:spPr>
          <a:xfrm>
            <a:off x="2387030" y="4223811"/>
            <a:ext cx="2907695" cy="564435"/>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440DD0B4-364E-FA4C-A7DF-4AF6FE47C31F}"/>
              </a:ext>
            </a:extLst>
          </p:cNvPr>
          <p:cNvPicPr>
            <a:picLocks noChangeAspect="1"/>
          </p:cNvPicPr>
          <p:nvPr/>
        </p:nvPicPr>
        <p:blipFill>
          <a:blip r:embed="rId3"/>
          <a:stretch>
            <a:fillRect/>
          </a:stretch>
        </p:blipFill>
        <p:spPr>
          <a:xfrm>
            <a:off x="3260087" y="5007930"/>
            <a:ext cx="1099581" cy="580335"/>
          </a:xfrm>
          <a:prstGeom prst="rect">
            <a:avLst/>
          </a:prstGeom>
        </p:spPr>
      </p:pic>
      <p:sp>
        <p:nvSpPr>
          <p:cNvPr id="11" name="TextBox 10">
            <a:extLst>
              <a:ext uri="{FF2B5EF4-FFF2-40B4-BE49-F238E27FC236}">
                <a16:creationId xmlns:a16="http://schemas.microsoft.com/office/drawing/2014/main" id="{F086978E-4F48-B643-BBF0-421B7CBC0654}"/>
              </a:ext>
            </a:extLst>
          </p:cNvPr>
          <p:cNvSpPr txBox="1"/>
          <p:nvPr/>
        </p:nvSpPr>
        <p:spPr>
          <a:xfrm>
            <a:off x="5808844" y="3563258"/>
            <a:ext cx="4630557" cy="2554545"/>
          </a:xfrm>
          <a:prstGeom prst="rect">
            <a:avLst/>
          </a:prstGeom>
          <a:noFill/>
        </p:spPr>
        <p:txBody>
          <a:bodyPr wrap="square" rtlCol="0">
            <a:spAutoFit/>
          </a:bodyPr>
          <a:lstStyle/>
          <a:p>
            <a:r>
              <a:rPr lang="en-US" sz="1600" dirty="0"/>
              <a:t>Consider an inductive load like an electric motor; this equation illustrates that there will be a voltage induced across the motor winding if the current is rapidly changed. In general, inductive loads smooth out changes in current much like capacitors smooth out changes in voltage. However, inductors “kick back” a voltage spike (also called “back EMF”) to resist the change in current, and this must be safely accounted for when rapidly switching motor current (i.e. with PWM control).</a:t>
            </a:r>
          </a:p>
        </p:txBody>
      </p:sp>
      <p:sp>
        <p:nvSpPr>
          <p:cNvPr id="10" name="Footer Placeholder 3">
            <a:extLst>
              <a:ext uri="{FF2B5EF4-FFF2-40B4-BE49-F238E27FC236}">
                <a16:creationId xmlns:a16="http://schemas.microsoft.com/office/drawing/2014/main" id="{EFFB37B9-1170-324B-9AD3-3D78C2B94B5F}"/>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413375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 schematic&#10;&#10;Description automatically generated">
            <a:extLst>
              <a:ext uri="{FF2B5EF4-FFF2-40B4-BE49-F238E27FC236}">
                <a16:creationId xmlns:a16="http://schemas.microsoft.com/office/drawing/2014/main" id="{FD7F8944-2268-DA45-96A9-8AF56513A080}"/>
              </a:ext>
            </a:extLst>
          </p:cNvPr>
          <p:cNvPicPr>
            <a:picLocks noChangeAspect="1"/>
          </p:cNvPicPr>
          <p:nvPr/>
        </p:nvPicPr>
        <p:blipFill>
          <a:blip r:embed="rId2"/>
          <a:stretch>
            <a:fillRect/>
          </a:stretch>
        </p:blipFill>
        <p:spPr>
          <a:xfrm>
            <a:off x="2078394" y="792646"/>
            <a:ext cx="2990191" cy="2990191"/>
          </a:xfrm>
          <a:prstGeom prst="rect">
            <a:avLst/>
          </a:prstGeom>
        </p:spPr>
      </p:pic>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17</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Non-linear elements: Transistors</a:t>
            </a:r>
          </a:p>
        </p:txBody>
      </p:sp>
      <p:sp>
        <p:nvSpPr>
          <p:cNvPr id="9" name="TextBox 8">
            <a:extLst>
              <a:ext uri="{FF2B5EF4-FFF2-40B4-BE49-F238E27FC236}">
                <a16:creationId xmlns:a16="http://schemas.microsoft.com/office/drawing/2014/main" id="{C46B5CA8-BF17-DC4B-95E8-189C3D5FDB35}"/>
              </a:ext>
            </a:extLst>
          </p:cNvPr>
          <p:cNvSpPr txBox="1"/>
          <p:nvPr/>
        </p:nvSpPr>
        <p:spPr>
          <a:xfrm>
            <a:off x="6239838" y="920622"/>
            <a:ext cx="4199562" cy="5262979"/>
          </a:xfrm>
          <a:prstGeom prst="rect">
            <a:avLst/>
          </a:prstGeom>
          <a:noFill/>
        </p:spPr>
        <p:txBody>
          <a:bodyPr wrap="square" rtlCol="0">
            <a:spAutoFit/>
          </a:bodyPr>
          <a:lstStyle/>
          <a:p>
            <a:r>
              <a:rPr lang="en-US" sz="1400" dirty="0"/>
              <a:t>Another important non-linear electrical component is the transistor. A simple circuit involving an “NPN” bipolar-junction transistor (“BJT”) is shown to the left, which is just one example of a transistor type.</a:t>
            </a:r>
          </a:p>
          <a:p>
            <a:endParaRPr lang="en-US" sz="1400" dirty="0"/>
          </a:p>
          <a:p>
            <a:r>
              <a:rPr lang="en-US" sz="1400" dirty="0"/>
              <a:t>The transistor conducts large current when its base conducts relatively small current; therefore, a transistor can act as an amplifier. However, this quasi-linear behavior between voltage and current (similar to a resistor) rolls off to a flat response at large voltages. This is known as “saturation”, where the transistor acts more as a switch.</a:t>
            </a:r>
          </a:p>
          <a:p>
            <a:endParaRPr lang="en-US" sz="1400" dirty="0"/>
          </a:p>
          <a:p>
            <a:r>
              <a:rPr lang="en-US" sz="1400" dirty="0"/>
              <a:t>Some transistors are purpose-made for use as switches, such as MOSFET (metal-oxide semiconductor field-effect transistors) or IGBTs (isolated-gate bipolar transistors).</a:t>
            </a:r>
          </a:p>
          <a:p>
            <a:endParaRPr lang="en-US" sz="1400" dirty="0"/>
          </a:p>
          <a:p>
            <a:r>
              <a:rPr lang="en-US" sz="1400" dirty="0"/>
              <a:t>Combine enough transistors together as simple digital switches (either conducting or not conducting), and one can start to build logical circuits and processors. In fact, the transistor is the building block of modern processors; the processor in your cell phone contains billions of transistors.</a:t>
            </a:r>
          </a:p>
        </p:txBody>
      </p:sp>
      <p:pic>
        <p:nvPicPr>
          <p:cNvPr id="11" name="Picture 10">
            <a:extLst>
              <a:ext uri="{FF2B5EF4-FFF2-40B4-BE49-F238E27FC236}">
                <a16:creationId xmlns:a16="http://schemas.microsoft.com/office/drawing/2014/main" id="{AABAC601-A43D-E942-9273-B5BF0C97606E}"/>
              </a:ext>
            </a:extLst>
          </p:cNvPr>
          <p:cNvPicPr>
            <a:picLocks noChangeAspect="1"/>
          </p:cNvPicPr>
          <p:nvPr/>
        </p:nvPicPr>
        <p:blipFill>
          <a:blip r:embed="rId3"/>
          <a:stretch>
            <a:fillRect/>
          </a:stretch>
        </p:blipFill>
        <p:spPr>
          <a:xfrm>
            <a:off x="1623830" y="3637192"/>
            <a:ext cx="4492718" cy="2613111"/>
          </a:xfrm>
          <a:prstGeom prst="rect">
            <a:avLst/>
          </a:prstGeom>
        </p:spPr>
      </p:pic>
      <p:sp>
        <p:nvSpPr>
          <p:cNvPr id="10" name="Footer Placeholder 3">
            <a:extLst>
              <a:ext uri="{FF2B5EF4-FFF2-40B4-BE49-F238E27FC236}">
                <a16:creationId xmlns:a16="http://schemas.microsoft.com/office/drawing/2014/main" id="{98CC0A2C-A25B-D249-B5C1-B03D11F43A58}"/>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3037860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18</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Operational Amplifiers (Op-amps)</a:t>
            </a:r>
          </a:p>
        </p:txBody>
      </p:sp>
      <p:sp>
        <p:nvSpPr>
          <p:cNvPr id="9" name="TextBox 8">
            <a:extLst>
              <a:ext uri="{FF2B5EF4-FFF2-40B4-BE49-F238E27FC236}">
                <a16:creationId xmlns:a16="http://schemas.microsoft.com/office/drawing/2014/main" id="{C46B5CA8-BF17-DC4B-95E8-189C3D5FDB35}"/>
              </a:ext>
            </a:extLst>
          </p:cNvPr>
          <p:cNvSpPr txBox="1"/>
          <p:nvPr/>
        </p:nvSpPr>
        <p:spPr>
          <a:xfrm>
            <a:off x="5191875" y="906591"/>
            <a:ext cx="5329719" cy="4832092"/>
          </a:xfrm>
          <a:prstGeom prst="rect">
            <a:avLst/>
          </a:prstGeom>
          <a:noFill/>
        </p:spPr>
        <p:txBody>
          <a:bodyPr wrap="square" rtlCol="0">
            <a:spAutoFit/>
          </a:bodyPr>
          <a:lstStyle/>
          <a:p>
            <a:r>
              <a:rPr lang="en-US" sz="1400" dirty="0"/>
              <a:t>Often called the “multi-tool” of analog electronics, the operational amplifier circuit is a combination of resistors and transistors that, in its most basic use case, can act as a current or voltage amplifier. A basic voltage amplifier op-amp circuit is shown on the left; the gain is determined by the ratio of the resistor values.</a:t>
            </a:r>
          </a:p>
          <a:p>
            <a:endParaRPr lang="en-US" sz="1400" dirty="0"/>
          </a:p>
          <a:p>
            <a:r>
              <a:rPr lang="en-US" sz="1400" dirty="0"/>
              <a:t>The ideal op-amp produces </a:t>
            </a:r>
            <a:r>
              <a:rPr lang="en-US" sz="1400" dirty="0" err="1"/>
              <a:t>Vout</a:t>
            </a:r>
            <a:r>
              <a:rPr lang="en-US" sz="1400" dirty="0"/>
              <a:t> proportional to the difference between the voltage V- of its inverting (-) and V+ non-inverting (+) inputs. Any op-amp circuit can be analyzed using Ohm’s and </a:t>
            </a:r>
            <a:r>
              <a:rPr lang="en-US" sz="1400" dirty="0" err="1"/>
              <a:t>Kirchoff’s</a:t>
            </a:r>
            <a:r>
              <a:rPr lang="en-US" sz="1400" dirty="0"/>
              <a:t> laws if the above ideal behavior is considered.</a:t>
            </a:r>
          </a:p>
          <a:p>
            <a:endParaRPr lang="en-US" sz="1400" dirty="0"/>
          </a:p>
          <a:p>
            <a:r>
              <a:rPr lang="en-US" sz="1400" dirty="0"/>
              <a:t>In robotics, op-amps are useful as analog buffers, particularly when dealing with sensitive sensors. For example, a sensor may not be able to provide enough current to supply its measurement voltage over a long cable. A unity-gain buffer circuit (or “voltage follower”) consists of an op-amp with direct feedback (no resistor) from the output to the inverting input. This circuit repeats the voltage from a weak sensor but draws current from the op-amp’s power supply (Vs) to drive a long cable.</a:t>
            </a:r>
          </a:p>
          <a:p>
            <a:endParaRPr lang="en-US" sz="1400" dirty="0"/>
          </a:p>
          <a:p>
            <a:r>
              <a:rPr lang="en-US" sz="1400" dirty="0"/>
              <a:t>In a few slides, we’ll see how op-amps can form the basis of analog-to-digital conversion.</a:t>
            </a:r>
          </a:p>
        </p:txBody>
      </p:sp>
      <p:sp>
        <p:nvSpPr>
          <p:cNvPr id="10" name="TextBox 9">
            <a:extLst>
              <a:ext uri="{FF2B5EF4-FFF2-40B4-BE49-F238E27FC236}">
                <a16:creationId xmlns:a16="http://schemas.microsoft.com/office/drawing/2014/main" id="{D950B97F-A871-C64F-8A45-43AE2CB35898}"/>
              </a:ext>
            </a:extLst>
          </p:cNvPr>
          <p:cNvSpPr txBox="1"/>
          <p:nvPr/>
        </p:nvSpPr>
        <p:spPr>
          <a:xfrm>
            <a:off x="3670592" y="6050394"/>
            <a:ext cx="4567148" cy="307777"/>
          </a:xfrm>
          <a:prstGeom prst="rect">
            <a:avLst/>
          </a:prstGeom>
          <a:noFill/>
        </p:spPr>
        <p:txBody>
          <a:bodyPr wrap="none" rtlCol="0">
            <a:spAutoFit/>
          </a:bodyPr>
          <a:lstStyle/>
          <a:p>
            <a:r>
              <a:rPr lang="en-US" sz="1400" i="1" dirty="0"/>
              <a:t>Source: </a:t>
            </a:r>
            <a:r>
              <a:rPr lang="en-US" sz="1400" i="1" dirty="0">
                <a:hlinkClick r:id="rId2"/>
              </a:rPr>
              <a:t>https://en.wikipedia.org/wiki/Operational_amplifier</a:t>
            </a:r>
            <a:endParaRPr lang="en-US" sz="1400" i="1" dirty="0"/>
          </a:p>
        </p:txBody>
      </p:sp>
      <p:pic>
        <p:nvPicPr>
          <p:cNvPr id="1025" name="Picture 1">
            <a:extLst>
              <a:ext uri="{FF2B5EF4-FFF2-40B4-BE49-F238E27FC236}">
                <a16:creationId xmlns:a16="http://schemas.microsoft.com/office/drawing/2014/main" id="{0E75D7C0-111C-0347-837D-3CB5E6874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601" y="862139"/>
            <a:ext cx="2053926" cy="20245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7298F82-B15F-5D43-981A-CCCC61B7FE4A}"/>
              </a:ext>
            </a:extLst>
          </p:cNvPr>
          <p:cNvSpPr txBox="1"/>
          <p:nvPr/>
        </p:nvSpPr>
        <p:spPr>
          <a:xfrm>
            <a:off x="2310505" y="2701997"/>
            <a:ext cx="2185022" cy="369332"/>
          </a:xfrm>
          <a:prstGeom prst="rect">
            <a:avLst/>
          </a:prstGeom>
          <a:noFill/>
        </p:spPr>
        <p:txBody>
          <a:bodyPr wrap="none" rtlCol="0">
            <a:spAutoFit/>
          </a:bodyPr>
          <a:lstStyle/>
          <a:p>
            <a:r>
              <a:rPr lang="en-US" dirty="0"/>
              <a:t>Basic amplifier circuit</a:t>
            </a:r>
          </a:p>
        </p:txBody>
      </p:sp>
      <p:sp>
        <p:nvSpPr>
          <p:cNvPr id="15" name="TextBox 14">
            <a:extLst>
              <a:ext uri="{FF2B5EF4-FFF2-40B4-BE49-F238E27FC236}">
                <a16:creationId xmlns:a16="http://schemas.microsoft.com/office/drawing/2014/main" id="{1A12E81C-1D75-8C4B-92A2-BDC6A605D172}"/>
              </a:ext>
            </a:extLst>
          </p:cNvPr>
          <p:cNvSpPr txBox="1"/>
          <p:nvPr/>
        </p:nvSpPr>
        <p:spPr>
          <a:xfrm>
            <a:off x="3332968" y="5820630"/>
            <a:ext cx="5242397" cy="307777"/>
          </a:xfrm>
          <a:prstGeom prst="rect">
            <a:avLst/>
          </a:prstGeom>
          <a:noFill/>
        </p:spPr>
        <p:txBody>
          <a:bodyPr wrap="none" rtlCol="0">
            <a:spAutoFit/>
          </a:bodyPr>
          <a:lstStyle/>
          <a:p>
            <a:r>
              <a:rPr lang="en-US" sz="1400" i="1" dirty="0"/>
              <a:t>Source: </a:t>
            </a:r>
            <a:r>
              <a:rPr lang="en-US" sz="1400" i="1" dirty="0">
                <a:hlinkClick r:id="rId4"/>
              </a:rPr>
              <a:t>https://www.monolithicpower.com/en/operational-amplifiers</a:t>
            </a:r>
            <a:endParaRPr lang="en-US" sz="1400" i="1" dirty="0"/>
          </a:p>
        </p:txBody>
      </p:sp>
      <p:pic>
        <p:nvPicPr>
          <p:cNvPr id="1029" name="Picture 5" descr="Figure 4: Voltage Follower">
            <a:extLst>
              <a:ext uri="{FF2B5EF4-FFF2-40B4-BE49-F238E27FC236}">
                <a16:creationId xmlns:a16="http://schemas.microsoft.com/office/drawing/2014/main" id="{FBF426C9-35A4-664F-A2C3-9951A73499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3205" y="3190236"/>
            <a:ext cx="2850719" cy="221093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096C9EC-FC03-1B41-B3EE-94EB4331EBAB}"/>
              </a:ext>
            </a:extLst>
          </p:cNvPr>
          <p:cNvSpPr txBox="1"/>
          <p:nvPr/>
        </p:nvSpPr>
        <p:spPr>
          <a:xfrm>
            <a:off x="2515988" y="5213775"/>
            <a:ext cx="1389932" cy="369332"/>
          </a:xfrm>
          <a:prstGeom prst="rect">
            <a:avLst/>
          </a:prstGeom>
          <a:noFill/>
        </p:spPr>
        <p:txBody>
          <a:bodyPr wrap="none" rtlCol="0">
            <a:spAutoFit/>
          </a:bodyPr>
          <a:lstStyle/>
          <a:p>
            <a:r>
              <a:rPr lang="en-US" dirty="0"/>
              <a:t>Buffer circuit</a:t>
            </a:r>
          </a:p>
        </p:txBody>
      </p:sp>
      <p:sp>
        <p:nvSpPr>
          <p:cNvPr id="18" name="Footer Placeholder 3">
            <a:extLst>
              <a:ext uri="{FF2B5EF4-FFF2-40B4-BE49-F238E27FC236}">
                <a16:creationId xmlns:a16="http://schemas.microsoft.com/office/drawing/2014/main" id="{21DCCF93-51FA-3741-AED3-3DDF7C3CDC81}"/>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513627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19</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Switching regulators</a:t>
            </a:r>
          </a:p>
        </p:txBody>
      </p:sp>
      <p:sp>
        <p:nvSpPr>
          <p:cNvPr id="6" name="TextBox 5">
            <a:extLst>
              <a:ext uri="{FF2B5EF4-FFF2-40B4-BE49-F238E27FC236}">
                <a16:creationId xmlns:a16="http://schemas.microsoft.com/office/drawing/2014/main" id="{79A2D1C0-FF0C-484B-86DF-2CEBA4524240}"/>
              </a:ext>
            </a:extLst>
          </p:cNvPr>
          <p:cNvSpPr txBox="1"/>
          <p:nvPr/>
        </p:nvSpPr>
        <p:spPr>
          <a:xfrm>
            <a:off x="2046071" y="3258808"/>
            <a:ext cx="8217327" cy="2031325"/>
          </a:xfrm>
          <a:prstGeom prst="rect">
            <a:avLst/>
          </a:prstGeom>
          <a:noFill/>
        </p:spPr>
        <p:txBody>
          <a:bodyPr wrap="square" rtlCol="0">
            <a:spAutoFit/>
          </a:bodyPr>
          <a:lstStyle/>
          <a:p>
            <a:r>
              <a:rPr lang="en-US" dirty="0"/>
              <a:t>By rapidly switching power on and off to a combination of diode, capacitor, and inductor, a DC voltage can be increased (“boost”) or decreased (“buck”) precisely depending on the switching frequency. The back-EMF from the inductor is rectified by the diode and filtered by the capacitor to produce an output DV voltage.</a:t>
            </a:r>
          </a:p>
          <a:p>
            <a:endParaRPr lang="en-US" dirty="0"/>
          </a:p>
          <a:p>
            <a:r>
              <a:rPr lang="en-US" dirty="0"/>
              <a:t>This is useful for voltage conversion and regulation, and forms the basis for “switch-mode power supplies”</a:t>
            </a:r>
            <a:r>
              <a:rPr lang="en-US" u="sng" dirty="0"/>
              <a:t>.</a:t>
            </a:r>
            <a:endParaRPr lang="en-US" dirty="0"/>
          </a:p>
        </p:txBody>
      </p:sp>
      <p:sp>
        <p:nvSpPr>
          <p:cNvPr id="2" name="TextBox 1">
            <a:extLst>
              <a:ext uri="{FF2B5EF4-FFF2-40B4-BE49-F238E27FC236}">
                <a16:creationId xmlns:a16="http://schemas.microsoft.com/office/drawing/2014/main" id="{1899B52E-4CE0-734B-8164-CB3324E69481}"/>
              </a:ext>
            </a:extLst>
          </p:cNvPr>
          <p:cNvSpPr txBox="1"/>
          <p:nvPr/>
        </p:nvSpPr>
        <p:spPr>
          <a:xfrm>
            <a:off x="2458241" y="5913051"/>
            <a:ext cx="7392986" cy="307777"/>
          </a:xfrm>
          <a:prstGeom prst="rect">
            <a:avLst/>
          </a:prstGeom>
          <a:noFill/>
        </p:spPr>
        <p:txBody>
          <a:bodyPr wrap="none" rtlCol="0">
            <a:spAutoFit/>
          </a:bodyPr>
          <a:lstStyle/>
          <a:p>
            <a:r>
              <a:rPr lang="en-US" sz="1400" i="1" dirty="0"/>
              <a:t>Source:</a:t>
            </a:r>
            <a:r>
              <a:rPr lang="en-US" sz="1400" dirty="0"/>
              <a:t> </a:t>
            </a:r>
            <a:r>
              <a:rPr lang="en-US" sz="1400" dirty="0">
                <a:hlinkClick r:id="rId2"/>
              </a:rPr>
              <a:t>https://www.maximintegrated.com/en/design/technical-documents/tutorials/2/2031.html</a:t>
            </a:r>
            <a:endParaRPr lang="en-US" sz="1400" i="1" dirty="0"/>
          </a:p>
        </p:txBody>
      </p:sp>
      <p:pic>
        <p:nvPicPr>
          <p:cNvPr id="1026" name="Picture 2" descr="Figure 1. Buck converter topology.">
            <a:extLst>
              <a:ext uri="{FF2B5EF4-FFF2-40B4-BE49-F238E27FC236}">
                <a16:creationId xmlns:a16="http://schemas.microsoft.com/office/drawing/2014/main" id="{3BEC45D2-4F40-3C4B-8274-617488E0F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449" y="1060119"/>
            <a:ext cx="2705100" cy="1346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2. Simple boost converter.">
            <a:extLst>
              <a:ext uri="{FF2B5EF4-FFF2-40B4-BE49-F238E27FC236}">
                <a16:creationId xmlns:a16="http://schemas.microsoft.com/office/drawing/2014/main" id="{DE711556-AACC-354A-9FD5-19569BF27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674" y="1060119"/>
            <a:ext cx="2667000" cy="1346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4F456C9-A670-F241-A1BB-17D7BB05808A}"/>
              </a:ext>
            </a:extLst>
          </p:cNvPr>
          <p:cNvSpPr txBox="1"/>
          <p:nvPr/>
        </p:nvSpPr>
        <p:spPr>
          <a:xfrm>
            <a:off x="3099149" y="2444287"/>
            <a:ext cx="2235700" cy="369332"/>
          </a:xfrm>
          <a:prstGeom prst="rect">
            <a:avLst/>
          </a:prstGeom>
          <a:noFill/>
        </p:spPr>
        <p:txBody>
          <a:bodyPr wrap="square" rtlCol="0">
            <a:spAutoFit/>
          </a:bodyPr>
          <a:lstStyle/>
          <a:p>
            <a:pPr algn="ctr"/>
            <a:r>
              <a:rPr lang="en-US" dirty="0"/>
              <a:t>Buck configuration</a:t>
            </a:r>
          </a:p>
        </p:txBody>
      </p:sp>
      <p:sp>
        <p:nvSpPr>
          <p:cNvPr id="11" name="TextBox 10">
            <a:extLst>
              <a:ext uri="{FF2B5EF4-FFF2-40B4-BE49-F238E27FC236}">
                <a16:creationId xmlns:a16="http://schemas.microsoft.com/office/drawing/2014/main" id="{49B2EEE4-C345-8A4A-90D7-2180BE76BD2D}"/>
              </a:ext>
            </a:extLst>
          </p:cNvPr>
          <p:cNvSpPr txBox="1"/>
          <p:nvPr/>
        </p:nvSpPr>
        <p:spPr>
          <a:xfrm>
            <a:off x="6480324" y="2449803"/>
            <a:ext cx="2235700" cy="369332"/>
          </a:xfrm>
          <a:prstGeom prst="rect">
            <a:avLst/>
          </a:prstGeom>
          <a:noFill/>
        </p:spPr>
        <p:txBody>
          <a:bodyPr wrap="square" rtlCol="0">
            <a:spAutoFit/>
          </a:bodyPr>
          <a:lstStyle/>
          <a:p>
            <a:pPr algn="ctr"/>
            <a:r>
              <a:rPr lang="en-US" dirty="0"/>
              <a:t>Boost configuration</a:t>
            </a:r>
          </a:p>
        </p:txBody>
      </p:sp>
      <p:sp>
        <p:nvSpPr>
          <p:cNvPr id="13" name="Footer Placeholder 3">
            <a:extLst>
              <a:ext uri="{FF2B5EF4-FFF2-40B4-BE49-F238E27FC236}">
                <a16:creationId xmlns:a16="http://schemas.microsoft.com/office/drawing/2014/main" id="{92AE9AFF-4455-E047-8D6D-FF99D9CB4626}"/>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135407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Robotics and Mechatronics</a:t>
            </a:r>
          </a:p>
        </p:txBody>
      </p:sp>
      <p:sp>
        <p:nvSpPr>
          <p:cNvPr id="11" name="Rectangle 10">
            <a:extLst>
              <a:ext uri="{FF2B5EF4-FFF2-40B4-BE49-F238E27FC236}">
                <a16:creationId xmlns:a16="http://schemas.microsoft.com/office/drawing/2014/main" id="{30DE8BC1-ABBD-1842-ACDC-C5FEE66703EC}"/>
              </a:ext>
            </a:extLst>
          </p:cNvPr>
          <p:cNvSpPr/>
          <p:nvPr/>
        </p:nvSpPr>
        <p:spPr>
          <a:xfrm>
            <a:off x="1656556" y="1228994"/>
            <a:ext cx="3739077" cy="4185761"/>
          </a:xfrm>
          <a:prstGeom prst="rect">
            <a:avLst/>
          </a:prstGeom>
        </p:spPr>
        <p:txBody>
          <a:bodyPr wrap="square">
            <a:spAutoFit/>
          </a:bodyPr>
          <a:lstStyle/>
          <a:p>
            <a:r>
              <a:rPr lang="en-US" sz="1400" dirty="0"/>
              <a:t>More than the sum of its parts, electromechanical systems are a multi-disciplinary application of several related fields.</a:t>
            </a:r>
          </a:p>
          <a:p>
            <a:endParaRPr lang="en-US" sz="1400" dirty="0"/>
          </a:p>
          <a:p>
            <a:r>
              <a:rPr lang="en-US" sz="1400" dirty="0"/>
              <a:t>The related engineering discipline is known as ``Mechatronics’’, coined in 1971 to describe the field that combines electrical, electronic, mechanical, computer, and systems control engineering.</a:t>
            </a:r>
          </a:p>
          <a:p>
            <a:endParaRPr lang="en-US" sz="1400" dirty="0"/>
          </a:p>
          <a:p>
            <a:r>
              <a:rPr lang="en-US" sz="1400" dirty="0"/>
              <a:t>Electromechanical systems rely on electrical power systems rather than hydraulic, pneumatic, or internal combustion. Electromechanical systems are the focus of this talk.</a:t>
            </a:r>
          </a:p>
          <a:p>
            <a:endParaRPr lang="en-US" sz="1400" dirty="0"/>
          </a:p>
          <a:p>
            <a:r>
              <a:rPr lang="en-US" sz="1400" dirty="0"/>
              <a:t>Robotics is a sub-field of mechatronics, dealing with general-purpose systems that can be re-programmed or automated to perform complex tasks.</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pic>
        <p:nvPicPr>
          <p:cNvPr id="4" name="Picture 3" descr="Diagram, venn diagram&#10;&#10;Description automatically generated">
            <a:extLst>
              <a:ext uri="{FF2B5EF4-FFF2-40B4-BE49-F238E27FC236}">
                <a16:creationId xmlns:a16="http://schemas.microsoft.com/office/drawing/2014/main" id="{171DAE25-B51B-8A4D-A214-19151460F19E}"/>
              </a:ext>
            </a:extLst>
          </p:cNvPr>
          <p:cNvPicPr>
            <a:picLocks noChangeAspect="1"/>
          </p:cNvPicPr>
          <p:nvPr/>
        </p:nvPicPr>
        <p:blipFill>
          <a:blip r:embed="rId2"/>
          <a:stretch>
            <a:fillRect/>
          </a:stretch>
        </p:blipFill>
        <p:spPr>
          <a:xfrm>
            <a:off x="5395632" y="786776"/>
            <a:ext cx="5272368" cy="5079724"/>
          </a:xfrm>
          <a:prstGeom prst="rect">
            <a:avLst/>
          </a:prstGeom>
        </p:spPr>
      </p:pic>
    </p:spTree>
    <p:extLst>
      <p:ext uri="{BB962C8B-B14F-4D97-AF65-F5344CB8AC3E}">
        <p14:creationId xmlns:p14="http://schemas.microsoft.com/office/powerpoint/2010/main" val="2593964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20</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Brushed DC motor bi-directional control: H-bridge</a:t>
            </a:r>
          </a:p>
        </p:txBody>
      </p:sp>
      <p:sp>
        <p:nvSpPr>
          <p:cNvPr id="6" name="TextBox 5">
            <a:extLst>
              <a:ext uri="{FF2B5EF4-FFF2-40B4-BE49-F238E27FC236}">
                <a16:creationId xmlns:a16="http://schemas.microsoft.com/office/drawing/2014/main" id="{79A2D1C0-FF0C-484B-86DF-2CEBA4524240}"/>
              </a:ext>
            </a:extLst>
          </p:cNvPr>
          <p:cNvSpPr txBox="1"/>
          <p:nvPr/>
        </p:nvSpPr>
        <p:spPr>
          <a:xfrm>
            <a:off x="2417445" y="3564234"/>
            <a:ext cx="2118283" cy="369332"/>
          </a:xfrm>
          <a:prstGeom prst="rect">
            <a:avLst/>
          </a:prstGeom>
          <a:noFill/>
        </p:spPr>
        <p:txBody>
          <a:bodyPr wrap="square" rtlCol="0">
            <a:spAutoFit/>
          </a:bodyPr>
          <a:lstStyle/>
          <a:p>
            <a:pPr algn="ctr"/>
            <a:r>
              <a:rPr lang="en-US" dirty="0"/>
              <a:t>H-bridge</a:t>
            </a:r>
          </a:p>
        </p:txBody>
      </p:sp>
      <p:sp>
        <p:nvSpPr>
          <p:cNvPr id="2" name="TextBox 1">
            <a:extLst>
              <a:ext uri="{FF2B5EF4-FFF2-40B4-BE49-F238E27FC236}">
                <a16:creationId xmlns:a16="http://schemas.microsoft.com/office/drawing/2014/main" id="{1899B52E-4CE0-734B-8164-CB3324E69481}"/>
              </a:ext>
            </a:extLst>
          </p:cNvPr>
          <p:cNvSpPr txBox="1"/>
          <p:nvPr/>
        </p:nvSpPr>
        <p:spPr>
          <a:xfrm>
            <a:off x="3208896" y="5909639"/>
            <a:ext cx="5774209" cy="307777"/>
          </a:xfrm>
          <a:prstGeom prst="rect">
            <a:avLst/>
          </a:prstGeom>
          <a:noFill/>
        </p:spPr>
        <p:txBody>
          <a:bodyPr wrap="none" rtlCol="0">
            <a:spAutoFit/>
          </a:bodyPr>
          <a:lstStyle/>
          <a:p>
            <a:r>
              <a:rPr lang="en-US" sz="1400" i="1" dirty="0"/>
              <a:t>Source: </a:t>
            </a:r>
            <a:r>
              <a:rPr lang="en-US" sz="1400" i="1" dirty="0">
                <a:hlinkClick r:id="rId2"/>
              </a:rPr>
              <a:t>https://www.instructables.com/Complete-Motor-Guide-for-Robotics/</a:t>
            </a:r>
            <a:endParaRPr lang="en-US" sz="1400" i="1" dirty="0"/>
          </a:p>
        </p:txBody>
      </p:sp>
      <p:pic>
        <p:nvPicPr>
          <p:cNvPr id="3074" name="Picture 2">
            <a:extLst>
              <a:ext uri="{FF2B5EF4-FFF2-40B4-BE49-F238E27FC236}">
                <a16:creationId xmlns:a16="http://schemas.microsoft.com/office/drawing/2014/main" id="{E485F892-7EFC-3644-B7F4-74AF5B4CC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1866" y="904873"/>
            <a:ext cx="2489440" cy="24341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F0E3102-7885-3D48-8D6B-DE4039ADE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733" y="1163467"/>
            <a:ext cx="2261858" cy="22115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9AC50AD-226D-DD44-8E5C-DB941E7DEF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9229" y="1217406"/>
            <a:ext cx="2261859" cy="22115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A008634-B102-C847-AAC7-FD18B41D6180}"/>
              </a:ext>
            </a:extLst>
          </p:cNvPr>
          <p:cNvSpPr txBox="1"/>
          <p:nvPr/>
        </p:nvSpPr>
        <p:spPr>
          <a:xfrm>
            <a:off x="5126521" y="3564234"/>
            <a:ext cx="2118283" cy="369332"/>
          </a:xfrm>
          <a:prstGeom prst="rect">
            <a:avLst/>
          </a:prstGeom>
          <a:noFill/>
        </p:spPr>
        <p:txBody>
          <a:bodyPr wrap="square" rtlCol="0">
            <a:spAutoFit/>
          </a:bodyPr>
          <a:lstStyle/>
          <a:p>
            <a:pPr algn="ctr"/>
            <a:r>
              <a:rPr lang="en-US" dirty="0"/>
              <a:t>Forward</a:t>
            </a:r>
          </a:p>
        </p:txBody>
      </p:sp>
      <p:sp>
        <p:nvSpPr>
          <p:cNvPr id="18" name="TextBox 17">
            <a:extLst>
              <a:ext uri="{FF2B5EF4-FFF2-40B4-BE49-F238E27FC236}">
                <a16:creationId xmlns:a16="http://schemas.microsoft.com/office/drawing/2014/main" id="{74788B98-DB4F-E846-BF9B-BCA50D8E6AC6}"/>
              </a:ext>
            </a:extLst>
          </p:cNvPr>
          <p:cNvSpPr txBox="1"/>
          <p:nvPr/>
        </p:nvSpPr>
        <p:spPr>
          <a:xfrm>
            <a:off x="7891016" y="3564234"/>
            <a:ext cx="2118283" cy="369332"/>
          </a:xfrm>
          <a:prstGeom prst="rect">
            <a:avLst/>
          </a:prstGeom>
          <a:noFill/>
        </p:spPr>
        <p:txBody>
          <a:bodyPr wrap="square" rtlCol="0">
            <a:spAutoFit/>
          </a:bodyPr>
          <a:lstStyle/>
          <a:p>
            <a:pPr algn="ctr"/>
            <a:r>
              <a:rPr lang="en-US" dirty="0"/>
              <a:t>Reverse</a:t>
            </a:r>
          </a:p>
        </p:txBody>
      </p:sp>
      <p:sp>
        <p:nvSpPr>
          <p:cNvPr id="13" name="TextBox 12">
            <a:extLst>
              <a:ext uri="{FF2B5EF4-FFF2-40B4-BE49-F238E27FC236}">
                <a16:creationId xmlns:a16="http://schemas.microsoft.com/office/drawing/2014/main" id="{30405607-7255-364F-824F-903034C3D0CC}"/>
              </a:ext>
            </a:extLst>
          </p:cNvPr>
          <p:cNvSpPr txBox="1"/>
          <p:nvPr/>
        </p:nvSpPr>
        <p:spPr>
          <a:xfrm>
            <a:off x="2076998" y="4106386"/>
            <a:ext cx="8217327" cy="1600438"/>
          </a:xfrm>
          <a:prstGeom prst="rect">
            <a:avLst/>
          </a:prstGeom>
          <a:noFill/>
        </p:spPr>
        <p:txBody>
          <a:bodyPr wrap="square" rtlCol="0">
            <a:spAutoFit/>
          </a:bodyPr>
          <a:lstStyle/>
          <a:p>
            <a:r>
              <a:rPr lang="en-US" sz="1400" dirty="0"/>
              <a:t>Brushed DC motors can be controlled bi-directionally by a configuration of transistors, typically MOSFETs, known as an ”H-bridge”. A microcontroller controls the gate of each transistor with low-power logic signals, and the transistors switch current through the motor accordingly.</a:t>
            </a:r>
          </a:p>
          <a:p>
            <a:endParaRPr lang="en-US" sz="1400" dirty="0"/>
          </a:p>
          <a:p>
            <a:r>
              <a:rPr lang="en-US" sz="1400" dirty="0"/>
              <a:t>The diodes eliminate the back-EMF from switching the motor current direction, also known as “flyback”. Diodes used for this purpose are known by several colloquial names, such as “snubber diodes”, “freewheeling diodes”, “flyback diodes”, etc.</a:t>
            </a:r>
          </a:p>
        </p:txBody>
      </p:sp>
      <p:sp>
        <p:nvSpPr>
          <p:cNvPr id="14" name="Footer Placeholder 3">
            <a:extLst>
              <a:ext uri="{FF2B5EF4-FFF2-40B4-BE49-F238E27FC236}">
                <a16:creationId xmlns:a16="http://schemas.microsoft.com/office/drawing/2014/main" id="{2D678361-0435-E246-9C60-9858A79CA649}"/>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1768857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21</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Electrical circuit simulation: SPICE</a:t>
            </a:r>
          </a:p>
        </p:txBody>
      </p:sp>
      <p:sp>
        <p:nvSpPr>
          <p:cNvPr id="9" name="TextBox 8">
            <a:extLst>
              <a:ext uri="{FF2B5EF4-FFF2-40B4-BE49-F238E27FC236}">
                <a16:creationId xmlns:a16="http://schemas.microsoft.com/office/drawing/2014/main" id="{C46B5CA8-BF17-DC4B-95E8-189C3D5FDB35}"/>
              </a:ext>
            </a:extLst>
          </p:cNvPr>
          <p:cNvSpPr txBox="1"/>
          <p:nvPr/>
        </p:nvSpPr>
        <p:spPr>
          <a:xfrm>
            <a:off x="6867012" y="1414432"/>
            <a:ext cx="3300100" cy="3693319"/>
          </a:xfrm>
          <a:prstGeom prst="rect">
            <a:avLst/>
          </a:prstGeom>
          <a:noFill/>
        </p:spPr>
        <p:txBody>
          <a:bodyPr wrap="square" rtlCol="0">
            <a:spAutoFit/>
          </a:bodyPr>
          <a:lstStyle/>
          <a:p>
            <a:r>
              <a:rPr lang="en-US" dirty="0"/>
              <a:t>Complicated, non-linear circuits can be difficult to solve analytically, particularly if transient behavior is considered (i.e. circuit response to a single pulse). Software such as “</a:t>
            </a:r>
            <a:r>
              <a:rPr lang="en-US" dirty="0" err="1"/>
              <a:t>LTSpice</a:t>
            </a:r>
            <a:r>
              <a:rPr lang="en-US" dirty="0"/>
              <a:t>”, which uses the “SPICE” open-source circuit simulation engine engine, can solve such analog and digital circuits and plot any voltage or current as a function of time (see image on the left for an example).</a:t>
            </a:r>
          </a:p>
        </p:txBody>
      </p:sp>
      <p:pic>
        <p:nvPicPr>
          <p:cNvPr id="4" name="Picture 3" descr="Graphical user interface, histogram&#10;&#10;Description automatically generated">
            <a:extLst>
              <a:ext uri="{FF2B5EF4-FFF2-40B4-BE49-F238E27FC236}">
                <a16:creationId xmlns:a16="http://schemas.microsoft.com/office/drawing/2014/main" id="{79EABB00-743A-7C4A-B818-A59E09B8253F}"/>
              </a:ext>
            </a:extLst>
          </p:cNvPr>
          <p:cNvPicPr>
            <a:picLocks noChangeAspect="1"/>
          </p:cNvPicPr>
          <p:nvPr/>
        </p:nvPicPr>
        <p:blipFill>
          <a:blip r:embed="rId2"/>
          <a:stretch>
            <a:fillRect/>
          </a:stretch>
        </p:blipFill>
        <p:spPr>
          <a:xfrm>
            <a:off x="1863048" y="1552931"/>
            <a:ext cx="4651411" cy="3752138"/>
          </a:xfrm>
          <a:prstGeom prst="rect">
            <a:avLst/>
          </a:prstGeom>
        </p:spPr>
      </p:pic>
      <p:sp>
        <p:nvSpPr>
          <p:cNvPr id="2" name="TextBox 1">
            <a:extLst>
              <a:ext uri="{FF2B5EF4-FFF2-40B4-BE49-F238E27FC236}">
                <a16:creationId xmlns:a16="http://schemas.microsoft.com/office/drawing/2014/main" id="{856458F3-EC97-D34B-8AA2-FE306FE300E5}"/>
              </a:ext>
            </a:extLst>
          </p:cNvPr>
          <p:cNvSpPr txBox="1"/>
          <p:nvPr/>
        </p:nvSpPr>
        <p:spPr>
          <a:xfrm>
            <a:off x="2260827" y="5999412"/>
            <a:ext cx="7818294" cy="276999"/>
          </a:xfrm>
          <a:prstGeom prst="rect">
            <a:avLst/>
          </a:prstGeom>
          <a:noFill/>
        </p:spPr>
        <p:txBody>
          <a:bodyPr wrap="none" rtlCol="0">
            <a:spAutoFit/>
          </a:bodyPr>
          <a:lstStyle/>
          <a:p>
            <a:r>
              <a:rPr lang="en-US" sz="1200" i="1" dirty="0"/>
              <a:t>Source: </a:t>
            </a:r>
            <a:r>
              <a:rPr lang="en-US" sz="1200" i="1" dirty="0">
                <a:hlinkClick r:id="rId3"/>
              </a:rPr>
              <a:t>https://</a:t>
            </a:r>
            <a:r>
              <a:rPr lang="en-US" sz="1200" i="1" dirty="0" err="1">
                <a:hlinkClick r:id="rId3"/>
              </a:rPr>
              <a:t>www.analog.com</a:t>
            </a:r>
            <a:r>
              <a:rPr lang="en-US" sz="1200" i="1" dirty="0">
                <a:hlinkClick r:id="rId3"/>
              </a:rPr>
              <a:t>/</a:t>
            </a:r>
            <a:r>
              <a:rPr lang="en-US" sz="1200" i="1" dirty="0" err="1">
                <a:hlinkClick r:id="rId3"/>
              </a:rPr>
              <a:t>en</a:t>
            </a:r>
            <a:r>
              <a:rPr lang="en-US" sz="1200" i="1" dirty="0">
                <a:hlinkClick r:id="rId3"/>
              </a:rPr>
              <a:t>/technical-articles/ltspice-using-the-step-command-to-perform-repeated-analysis.html</a:t>
            </a:r>
            <a:endParaRPr lang="en-US" sz="1200" i="1" dirty="0"/>
          </a:p>
        </p:txBody>
      </p:sp>
      <p:sp>
        <p:nvSpPr>
          <p:cNvPr id="10" name="TextBox 9">
            <a:extLst>
              <a:ext uri="{FF2B5EF4-FFF2-40B4-BE49-F238E27FC236}">
                <a16:creationId xmlns:a16="http://schemas.microsoft.com/office/drawing/2014/main" id="{019E6B05-0A1A-264B-8670-C5EF59208107}"/>
              </a:ext>
            </a:extLst>
          </p:cNvPr>
          <p:cNvSpPr txBox="1"/>
          <p:nvPr/>
        </p:nvSpPr>
        <p:spPr>
          <a:xfrm>
            <a:off x="2810101" y="5673861"/>
            <a:ext cx="6571799" cy="276999"/>
          </a:xfrm>
          <a:prstGeom prst="rect">
            <a:avLst/>
          </a:prstGeom>
          <a:noFill/>
        </p:spPr>
        <p:txBody>
          <a:bodyPr wrap="none" rtlCol="0">
            <a:spAutoFit/>
          </a:bodyPr>
          <a:lstStyle/>
          <a:p>
            <a:r>
              <a:rPr lang="en-US" sz="1200" i="1" dirty="0"/>
              <a:t>Source: </a:t>
            </a:r>
            <a:r>
              <a:rPr lang="en-US" sz="1200" i="1" dirty="0">
                <a:hlinkClick r:id="rId4"/>
              </a:rPr>
              <a:t>https://</a:t>
            </a:r>
            <a:r>
              <a:rPr lang="en-US" sz="1200" i="1" dirty="0" err="1">
                <a:hlinkClick r:id="rId4"/>
              </a:rPr>
              <a:t>www.analog.com</a:t>
            </a:r>
            <a:r>
              <a:rPr lang="en-US" sz="1200" i="1" dirty="0">
                <a:hlinkClick r:id="rId4"/>
              </a:rPr>
              <a:t>/</a:t>
            </a:r>
            <a:r>
              <a:rPr lang="en-US" sz="1200" i="1" dirty="0" err="1">
                <a:hlinkClick r:id="rId4"/>
              </a:rPr>
              <a:t>en</a:t>
            </a:r>
            <a:r>
              <a:rPr lang="en-US" sz="1200" i="1" dirty="0">
                <a:hlinkClick r:id="rId4"/>
              </a:rPr>
              <a:t>/design-center/design-tools-and-calculators/</a:t>
            </a:r>
            <a:r>
              <a:rPr lang="en-US" sz="1200" i="1" dirty="0" err="1">
                <a:hlinkClick r:id="rId4"/>
              </a:rPr>
              <a:t>ltspice-simulator.html</a:t>
            </a:r>
            <a:endParaRPr lang="en-US" sz="1200" i="1" dirty="0"/>
          </a:p>
        </p:txBody>
      </p:sp>
      <p:sp>
        <p:nvSpPr>
          <p:cNvPr id="11" name="Footer Placeholder 3">
            <a:extLst>
              <a:ext uri="{FF2B5EF4-FFF2-40B4-BE49-F238E27FC236}">
                <a16:creationId xmlns:a16="http://schemas.microsoft.com/office/drawing/2014/main" id="{C2409A73-0EB5-7E46-A80F-273F45558186}"/>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1984310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BFC0396-2BB1-9E40-8A90-9D392585A9E6}"/>
              </a:ext>
            </a:extLst>
          </p:cNvPr>
          <p:cNvSpPr>
            <a:spLocks noGrp="1"/>
          </p:cNvSpPr>
          <p:nvPr>
            <p:ph type="dt" sz="half" idx="2"/>
          </p:nvPr>
        </p:nvSpPr>
        <p:spPr/>
        <p:txBody>
          <a:bodyPr/>
          <a:lstStyle/>
          <a:p>
            <a:pPr>
              <a:defRPr/>
            </a:pPr>
            <a:fld id="{57ADAB69-348E-2C41-AF41-E98D046040A4}" type="datetime1">
              <a:rPr lang="en-US" smtClean="0"/>
              <a:t>4/18/22</a:t>
            </a:fld>
            <a:endParaRPr lang="en-US" dirty="0"/>
          </a:p>
        </p:txBody>
      </p:sp>
      <p:sp>
        <p:nvSpPr>
          <p:cNvPr id="6" name="Slide Number Placeholder 5">
            <a:extLst>
              <a:ext uri="{FF2B5EF4-FFF2-40B4-BE49-F238E27FC236}">
                <a16:creationId xmlns:a16="http://schemas.microsoft.com/office/drawing/2014/main" id="{263DA4A2-511C-704D-857C-6F35B23785DD}"/>
              </a:ext>
            </a:extLst>
          </p:cNvPr>
          <p:cNvSpPr>
            <a:spLocks noGrp="1"/>
          </p:cNvSpPr>
          <p:nvPr>
            <p:ph type="sldNum" sz="quarter" idx="4"/>
          </p:nvPr>
        </p:nvSpPr>
        <p:spPr/>
        <p:txBody>
          <a:bodyPr/>
          <a:lstStyle/>
          <a:p>
            <a:pPr>
              <a:defRPr/>
            </a:pPr>
            <a:fld id="{148C009B-CB69-E04A-B9B3-34B26D69E9CF}" type="slidenum">
              <a:rPr lang="en-US" smtClean="0"/>
              <a:pPr>
                <a:defRPr/>
              </a:pPr>
              <a:t>22</a:t>
            </a:fld>
            <a:endParaRPr lang="en-US" dirty="0"/>
          </a:p>
        </p:txBody>
      </p:sp>
      <p:sp>
        <p:nvSpPr>
          <p:cNvPr id="7" name="Title 7">
            <a:extLst>
              <a:ext uri="{FF2B5EF4-FFF2-40B4-BE49-F238E27FC236}">
                <a16:creationId xmlns:a16="http://schemas.microsoft.com/office/drawing/2014/main" id="{5FB154EC-E718-8A47-84A6-A9F8FBEE78A6}"/>
              </a:ext>
            </a:extLst>
          </p:cNvPr>
          <p:cNvSpPr>
            <a:spLocks noGrp="1"/>
          </p:cNvSpPr>
          <p:nvPr>
            <p:ph type="title"/>
          </p:nvPr>
        </p:nvSpPr>
        <p:spPr>
          <a:xfrm>
            <a:off x="3290872" y="3215062"/>
            <a:ext cx="5610257" cy="427877"/>
          </a:xfrm>
        </p:spPr>
        <p:txBody>
          <a:bodyPr>
            <a:normAutofit fontScale="90000"/>
          </a:bodyPr>
          <a:lstStyle/>
          <a:p>
            <a:pPr algn="ctr"/>
            <a:r>
              <a:rPr lang="en-US" sz="4000" dirty="0"/>
              <a:t>Digital</a:t>
            </a:r>
            <a:br>
              <a:rPr lang="en-US" sz="4000" dirty="0"/>
            </a:br>
            <a:r>
              <a:rPr lang="en-US" sz="4000" dirty="0"/>
              <a:t>Electronics Principles</a:t>
            </a:r>
          </a:p>
        </p:txBody>
      </p:sp>
      <p:sp>
        <p:nvSpPr>
          <p:cNvPr id="8" name="Footer Placeholder 3">
            <a:extLst>
              <a:ext uri="{FF2B5EF4-FFF2-40B4-BE49-F238E27FC236}">
                <a16:creationId xmlns:a16="http://schemas.microsoft.com/office/drawing/2014/main" id="{FF4E951C-8816-5542-A3F3-A44695C9442F}"/>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Tree>
    <p:extLst>
      <p:ext uri="{BB962C8B-B14F-4D97-AF65-F5344CB8AC3E}">
        <p14:creationId xmlns:p14="http://schemas.microsoft.com/office/powerpoint/2010/main" val="1499154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23</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Transistor-Transistor-Logic (TTL)</a:t>
            </a:r>
          </a:p>
        </p:txBody>
      </p:sp>
      <p:sp>
        <p:nvSpPr>
          <p:cNvPr id="9" name="TextBox 8">
            <a:extLst>
              <a:ext uri="{FF2B5EF4-FFF2-40B4-BE49-F238E27FC236}">
                <a16:creationId xmlns:a16="http://schemas.microsoft.com/office/drawing/2014/main" id="{C46B5CA8-BF17-DC4B-95E8-189C3D5FDB35}"/>
              </a:ext>
            </a:extLst>
          </p:cNvPr>
          <p:cNvSpPr txBox="1"/>
          <p:nvPr/>
        </p:nvSpPr>
        <p:spPr>
          <a:xfrm>
            <a:off x="7129375" y="1084191"/>
            <a:ext cx="3204446" cy="4616648"/>
          </a:xfrm>
          <a:prstGeom prst="rect">
            <a:avLst/>
          </a:prstGeom>
          <a:noFill/>
        </p:spPr>
        <p:txBody>
          <a:bodyPr wrap="square" rtlCol="0">
            <a:spAutoFit/>
          </a:bodyPr>
          <a:lstStyle/>
          <a:p>
            <a:r>
              <a:rPr lang="en-US" sz="1400" dirty="0"/>
              <a:t>So far, we’ve discussed “analog” electronics, where the voltages can be of any value. However, in “digital” electronics, signals are considered to be binary; i.e. there are only two states, ”0” and “1”.</a:t>
            </a:r>
          </a:p>
          <a:p>
            <a:endParaRPr lang="en-US" sz="1400" dirty="0"/>
          </a:p>
          <a:p>
            <a:r>
              <a:rPr lang="en-US" sz="1400" dirty="0"/>
              <a:t>The TTL standard considers 0V (ground) to be “0” (or “low”) and 5V to be “1” (or “high”). There is actually a voltage range for either 0 or 1, shown in the image to the left, to account for less-than-perfect circuit behavior.</a:t>
            </a:r>
          </a:p>
          <a:p>
            <a:endParaRPr lang="en-US" sz="1400" dirty="0"/>
          </a:p>
          <a:p>
            <a:r>
              <a:rPr lang="en-US" sz="1400" dirty="0"/>
              <a:t>The circuits on the left show how to build three simple logic “gates” for manipulating digital inputs. Note that the transistors are biased to be either off or in saturation; the middle amplification section of the V-I curve is avoided in digital circuits.</a:t>
            </a:r>
          </a:p>
        </p:txBody>
      </p:sp>
      <p:sp>
        <p:nvSpPr>
          <p:cNvPr id="2" name="TextBox 1">
            <a:extLst>
              <a:ext uri="{FF2B5EF4-FFF2-40B4-BE49-F238E27FC236}">
                <a16:creationId xmlns:a16="http://schemas.microsoft.com/office/drawing/2014/main" id="{856458F3-EC97-D34B-8AA2-FE306FE300E5}"/>
              </a:ext>
            </a:extLst>
          </p:cNvPr>
          <p:cNvSpPr txBox="1"/>
          <p:nvPr/>
        </p:nvSpPr>
        <p:spPr>
          <a:xfrm>
            <a:off x="3422189" y="6048229"/>
            <a:ext cx="5663923" cy="276999"/>
          </a:xfrm>
          <a:prstGeom prst="rect">
            <a:avLst/>
          </a:prstGeom>
          <a:noFill/>
        </p:spPr>
        <p:txBody>
          <a:bodyPr wrap="none" rtlCol="0">
            <a:spAutoFit/>
          </a:bodyPr>
          <a:lstStyle/>
          <a:p>
            <a:r>
              <a:rPr lang="en-US" sz="1200" i="1" dirty="0"/>
              <a:t>Source: </a:t>
            </a:r>
            <a:r>
              <a:rPr lang="en-US" sz="1200" i="1" dirty="0">
                <a:hlinkClick r:id="rId2"/>
              </a:rPr>
              <a:t>https://circuitdigest.com/electronic-circuits/designing-and-gate-using-transistors</a:t>
            </a:r>
            <a:endParaRPr lang="en-US" sz="1200" i="1" dirty="0"/>
          </a:p>
        </p:txBody>
      </p:sp>
      <p:graphicFrame>
        <p:nvGraphicFramePr>
          <p:cNvPr id="11" name="Table 12">
            <a:extLst>
              <a:ext uri="{FF2B5EF4-FFF2-40B4-BE49-F238E27FC236}">
                <a16:creationId xmlns:a16="http://schemas.microsoft.com/office/drawing/2014/main" id="{051AD511-8242-9B48-BA23-0B2B16B0BEB5}"/>
              </a:ext>
            </a:extLst>
          </p:cNvPr>
          <p:cNvGraphicFramePr>
            <a:graphicFrameLocks noGrp="1"/>
          </p:cNvGraphicFramePr>
          <p:nvPr/>
        </p:nvGraphicFramePr>
        <p:xfrm>
          <a:off x="1669985" y="4307998"/>
          <a:ext cx="1484754" cy="1219200"/>
        </p:xfrm>
        <a:graphic>
          <a:graphicData uri="http://schemas.openxmlformats.org/drawingml/2006/table">
            <a:tbl>
              <a:tblPr firstRow="1" bandRow="1">
                <a:tableStyleId>{5C22544A-7EE6-4342-B048-85BDC9FD1C3A}</a:tableStyleId>
              </a:tblPr>
              <a:tblGrid>
                <a:gridCol w="494918">
                  <a:extLst>
                    <a:ext uri="{9D8B030D-6E8A-4147-A177-3AD203B41FA5}">
                      <a16:colId xmlns:a16="http://schemas.microsoft.com/office/drawing/2014/main" val="3289799833"/>
                    </a:ext>
                  </a:extLst>
                </a:gridCol>
                <a:gridCol w="494918">
                  <a:extLst>
                    <a:ext uri="{9D8B030D-6E8A-4147-A177-3AD203B41FA5}">
                      <a16:colId xmlns:a16="http://schemas.microsoft.com/office/drawing/2014/main" val="1095734002"/>
                    </a:ext>
                  </a:extLst>
                </a:gridCol>
                <a:gridCol w="494918">
                  <a:extLst>
                    <a:ext uri="{9D8B030D-6E8A-4147-A177-3AD203B41FA5}">
                      <a16:colId xmlns:a16="http://schemas.microsoft.com/office/drawing/2014/main" val="2862060858"/>
                    </a:ext>
                  </a:extLst>
                </a:gridCol>
              </a:tblGrid>
              <a:tr h="224700">
                <a:tc>
                  <a:txBody>
                    <a:bodyPr/>
                    <a:lstStyle/>
                    <a:p>
                      <a:pPr algn="ctr"/>
                      <a:r>
                        <a:rPr lang="en-US" sz="1000" dirty="0"/>
                        <a:t>In A</a:t>
                      </a:r>
                    </a:p>
                  </a:txBody>
                  <a:tcPr/>
                </a:tc>
                <a:tc>
                  <a:txBody>
                    <a:bodyPr/>
                    <a:lstStyle/>
                    <a:p>
                      <a:pPr algn="ctr"/>
                      <a:r>
                        <a:rPr lang="en-US" sz="1000" dirty="0"/>
                        <a:t>In B</a:t>
                      </a:r>
                    </a:p>
                  </a:txBody>
                  <a:tcPr/>
                </a:tc>
                <a:tc>
                  <a:txBody>
                    <a:bodyPr/>
                    <a:lstStyle/>
                    <a:p>
                      <a:pPr algn="ctr"/>
                      <a:r>
                        <a:rPr lang="en-US" sz="1000" dirty="0"/>
                        <a:t>Out</a:t>
                      </a:r>
                    </a:p>
                  </a:txBody>
                  <a:tcPr/>
                </a:tc>
                <a:extLst>
                  <a:ext uri="{0D108BD9-81ED-4DB2-BD59-A6C34878D82A}">
                    <a16:rowId xmlns:a16="http://schemas.microsoft.com/office/drawing/2014/main" val="2184891906"/>
                  </a:ext>
                </a:extLst>
              </a:tr>
              <a:tr h="224700">
                <a:tc>
                  <a:txBody>
                    <a:bodyPr/>
                    <a:lstStyle/>
                    <a:p>
                      <a:pPr algn="ctr"/>
                      <a:r>
                        <a:rPr lang="en-US" sz="1000" dirty="0"/>
                        <a:t>0</a:t>
                      </a:r>
                    </a:p>
                  </a:txBody>
                  <a:tcPr/>
                </a:tc>
                <a:tc>
                  <a:txBody>
                    <a:bodyPr/>
                    <a:lstStyle/>
                    <a:p>
                      <a:pPr algn="ctr"/>
                      <a:r>
                        <a:rPr lang="en-US" sz="1000" dirty="0"/>
                        <a:t>0</a:t>
                      </a:r>
                    </a:p>
                  </a:txBody>
                  <a:tcPr/>
                </a:tc>
                <a:tc>
                  <a:txBody>
                    <a:bodyPr/>
                    <a:lstStyle/>
                    <a:p>
                      <a:pPr algn="ctr"/>
                      <a:r>
                        <a:rPr lang="en-US" sz="1000" dirty="0"/>
                        <a:t>0</a:t>
                      </a:r>
                    </a:p>
                  </a:txBody>
                  <a:tcPr/>
                </a:tc>
                <a:extLst>
                  <a:ext uri="{0D108BD9-81ED-4DB2-BD59-A6C34878D82A}">
                    <a16:rowId xmlns:a16="http://schemas.microsoft.com/office/drawing/2014/main" val="1823522229"/>
                  </a:ext>
                </a:extLst>
              </a:tr>
              <a:tr h="224700">
                <a:tc>
                  <a:txBody>
                    <a:bodyPr/>
                    <a:lstStyle/>
                    <a:p>
                      <a:pPr algn="ctr"/>
                      <a:r>
                        <a:rPr lang="en-US" sz="1000" dirty="0"/>
                        <a:t>0</a:t>
                      </a:r>
                    </a:p>
                  </a:txBody>
                  <a:tcPr/>
                </a:tc>
                <a:tc>
                  <a:txBody>
                    <a:bodyPr/>
                    <a:lstStyle/>
                    <a:p>
                      <a:pPr algn="ctr"/>
                      <a:r>
                        <a:rPr lang="en-US" sz="1000" dirty="0"/>
                        <a:t>1</a:t>
                      </a:r>
                    </a:p>
                  </a:txBody>
                  <a:tcPr/>
                </a:tc>
                <a:tc>
                  <a:txBody>
                    <a:bodyPr/>
                    <a:lstStyle/>
                    <a:p>
                      <a:pPr algn="ctr"/>
                      <a:r>
                        <a:rPr lang="en-US" sz="1000" dirty="0"/>
                        <a:t>0</a:t>
                      </a:r>
                    </a:p>
                  </a:txBody>
                  <a:tcPr/>
                </a:tc>
                <a:extLst>
                  <a:ext uri="{0D108BD9-81ED-4DB2-BD59-A6C34878D82A}">
                    <a16:rowId xmlns:a16="http://schemas.microsoft.com/office/drawing/2014/main" val="3817841050"/>
                  </a:ext>
                </a:extLst>
              </a:tr>
              <a:tr h="224700">
                <a:tc>
                  <a:txBody>
                    <a:bodyPr/>
                    <a:lstStyle/>
                    <a:p>
                      <a:pPr algn="ctr"/>
                      <a:r>
                        <a:rPr lang="en-US" sz="1000" dirty="0"/>
                        <a:t>1</a:t>
                      </a:r>
                    </a:p>
                  </a:txBody>
                  <a:tcPr/>
                </a:tc>
                <a:tc>
                  <a:txBody>
                    <a:bodyPr/>
                    <a:lstStyle/>
                    <a:p>
                      <a:pPr algn="ctr"/>
                      <a:r>
                        <a:rPr lang="en-US" sz="1000" dirty="0"/>
                        <a:t>0</a:t>
                      </a:r>
                    </a:p>
                  </a:txBody>
                  <a:tcPr/>
                </a:tc>
                <a:tc>
                  <a:txBody>
                    <a:bodyPr/>
                    <a:lstStyle/>
                    <a:p>
                      <a:pPr algn="ctr"/>
                      <a:r>
                        <a:rPr lang="en-US" sz="1000" dirty="0"/>
                        <a:t>0</a:t>
                      </a:r>
                    </a:p>
                  </a:txBody>
                  <a:tcPr/>
                </a:tc>
                <a:extLst>
                  <a:ext uri="{0D108BD9-81ED-4DB2-BD59-A6C34878D82A}">
                    <a16:rowId xmlns:a16="http://schemas.microsoft.com/office/drawing/2014/main" val="2312872605"/>
                  </a:ext>
                </a:extLst>
              </a:tr>
              <a:tr h="224700">
                <a:tc>
                  <a:txBody>
                    <a:bodyPr/>
                    <a:lstStyle/>
                    <a:p>
                      <a:pPr algn="ctr"/>
                      <a:r>
                        <a:rPr lang="en-US" sz="1000" dirty="0"/>
                        <a:t>1</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3376591888"/>
                  </a:ext>
                </a:extLst>
              </a:tr>
            </a:tbl>
          </a:graphicData>
        </a:graphic>
      </p:graphicFrame>
      <p:sp>
        <p:nvSpPr>
          <p:cNvPr id="13" name="TextBox 12">
            <a:extLst>
              <a:ext uri="{FF2B5EF4-FFF2-40B4-BE49-F238E27FC236}">
                <a16:creationId xmlns:a16="http://schemas.microsoft.com/office/drawing/2014/main" id="{966F78FA-07AA-3B42-842E-81CC20D9B5F1}"/>
              </a:ext>
            </a:extLst>
          </p:cNvPr>
          <p:cNvSpPr txBox="1"/>
          <p:nvPr/>
        </p:nvSpPr>
        <p:spPr>
          <a:xfrm>
            <a:off x="1783724" y="1050174"/>
            <a:ext cx="1065420" cy="369332"/>
          </a:xfrm>
          <a:prstGeom prst="rect">
            <a:avLst/>
          </a:prstGeom>
          <a:noFill/>
        </p:spPr>
        <p:txBody>
          <a:bodyPr wrap="none" rtlCol="0">
            <a:spAutoFit/>
          </a:bodyPr>
          <a:lstStyle/>
          <a:p>
            <a:r>
              <a:rPr lang="en-US" dirty="0"/>
              <a:t>AND gate</a:t>
            </a:r>
          </a:p>
        </p:txBody>
      </p:sp>
      <p:sp>
        <p:nvSpPr>
          <p:cNvPr id="17" name="TextBox 16">
            <a:extLst>
              <a:ext uri="{FF2B5EF4-FFF2-40B4-BE49-F238E27FC236}">
                <a16:creationId xmlns:a16="http://schemas.microsoft.com/office/drawing/2014/main" id="{D0DE2C27-6934-6447-B97E-2E6B82FF709B}"/>
              </a:ext>
            </a:extLst>
          </p:cNvPr>
          <p:cNvSpPr txBox="1"/>
          <p:nvPr/>
        </p:nvSpPr>
        <p:spPr>
          <a:xfrm>
            <a:off x="5129856" y="1045403"/>
            <a:ext cx="1214500" cy="369332"/>
          </a:xfrm>
          <a:prstGeom prst="rect">
            <a:avLst/>
          </a:prstGeom>
          <a:noFill/>
        </p:spPr>
        <p:txBody>
          <a:bodyPr wrap="none" rtlCol="0">
            <a:spAutoFit/>
          </a:bodyPr>
          <a:lstStyle/>
          <a:p>
            <a:r>
              <a:rPr lang="en-US" dirty="0"/>
              <a:t>NAND gate</a:t>
            </a:r>
          </a:p>
        </p:txBody>
      </p:sp>
      <p:pic>
        <p:nvPicPr>
          <p:cNvPr id="3082" name="Picture 10">
            <a:extLst>
              <a:ext uri="{FF2B5EF4-FFF2-40B4-BE49-F238E27FC236}">
                <a16:creationId xmlns:a16="http://schemas.microsoft.com/office/drawing/2014/main" id="{5EB13174-789D-1A46-AB9B-ADAE69D5C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654" y="1872843"/>
            <a:ext cx="1707655" cy="234802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D85B9B31-6859-DC40-838A-0CAF426DD4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9920" y="1978040"/>
            <a:ext cx="1683938" cy="231640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407153DD-D950-3E47-93AF-AD79849A94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104" y="1931332"/>
            <a:ext cx="1676032" cy="231640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5C4895BC-EB7E-B54F-A6EF-9FD7FADC7F3B}"/>
              </a:ext>
            </a:extLst>
          </p:cNvPr>
          <p:cNvSpPr txBox="1"/>
          <p:nvPr/>
        </p:nvSpPr>
        <p:spPr>
          <a:xfrm>
            <a:off x="3584471" y="1050174"/>
            <a:ext cx="917944" cy="369332"/>
          </a:xfrm>
          <a:prstGeom prst="rect">
            <a:avLst/>
          </a:prstGeom>
          <a:noFill/>
        </p:spPr>
        <p:txBody>
          <a:bodyPr wrap="none" rtlCol="0">
            <a:spAutoFit/>
          </a:bodyPr>
          <a:lstStyle/>
          <a:p>
            <a:r>
              <a:rPr lang="en-US" dirty="0"/>
              <a:t>OR gate</a:t>
            </a:r>
          </a:p>
        </p:txBody>
      </p:sp>
      <p:graphicFrame>
        <p:nvGraphicFramePr>
          <p:cNvPr id="26" name="Table 12">
            <a:extLst>
              <a:ext uri="{FF2B5EF4-FFF2-40B4-BE49-F238E27FC236}">
                <a16:creationId xmlns:a16="http://schemas.microsoft.com/office/drawing/2014/main" id="{6F94021E-4037-FB4B-9D49-2EFBD380A27B}"/>
              </a:ext>
            </a:extLst>
          </p:cNvPr>
          <p:cNvGraphicFramePr>
            <a:graphicFrameLocks noGrp="1"/>
          </p:cNvGraphicFramePr>
          <p:nvPr/>
        </p:nvGraphicFramePr>
        <p:xfrm>
          <a:off x="3422188" y="4305974"/>
          <a:ext cx="1484754" cy="1219200"/>
        </p:xfrm>
        <a:graphic>
          <a:graphicData uri="http://schemas.openxmlformats.org/drawingml/2006/table">
            <a:tbl>
              <a:tblPr firstRow="1" bandRow="1">
                <a:tableStyleId>{5C22544A-7EE6-4342-B048-85BDC9FD1C3A}</a:tableStyleId>
              </a:tblPr>
              <a:tblGrid>
                <a:gridCol w="494918">
                  <a:extLst>
                    <a:ext uri="{9D8B030D-6E8A-4147-A177-3AD203B41FA5}">
                      <a16:colId xmlns:a16="http://schemas.microsoft.com/office/drawing/2014/main" val="3289799833"/>
                    </a:ext>
                  </a:extLst>
                </a:gridCol>
                <a:gridCol w="494918">
                  <a:extLst>
                    <a:ext uri="{9D8B030D-6E8A-4147-A177-3AD203B41FA5}">
                      <a16:colId xmlns:a16="http://schemas.microsoft.com/office/drawing/2014/main" val="1095734002"/>
                    </a:ext>
                  </a:extLst>
                </a:gridCol>
                <a:gridCol w="494918">
                  <a:extLst>
                    <a:ext uri="{9D8B030D-6E8A-4147-A177-3AD203B41FA5}">
                      <a16:colId xmlns:a16="http://schemas.microsoft.com/office/drawing/2014/main" val="2862060858"/>
                    </a:ext>
                  </a:extLst>
                </a:gridCol>
              </a:tblGrid>
              <a:tr h="224700">
                <a:tc>
                  <a:txBody>
                    <a:bodyPr/>
                    <a:lstStyle/>
                    <a:p>
                      <a:pPr algn="ctr"/>
                      <a:r>
                        <a:rPr lang="en-US" sz="1000" dirty="0"/>
                        <a:t>In A</a:t>
                      </a:r>
                    </a:p>
                  </a:txBody>
                  <a:tcPr/>
                </a:tc>
                <a:tc>
                  <a:txBody>
                    <a:bodyPr/>
                    <a:lstStyle/>
                    <a:p>
                      <a:pPr algn="ctr"/>
                      <a:r>
                        <a:rPr lang="en-US" sz="1000" dirty="0"/>
                        <a:t>In B</a:t>
                      </a:r>
                    </a:p>
                  </a:txBody>
                  <a:tcPr/>
                </a:tc>
                <a:tc>
                  <a:txBody>
                    <a:bodyPr/>
                    <a:lstStyle/>
                    <a:p>
                      <a:pPr algn="ctr"/>
                      <a:r>
                        <a:rPr lang="en-US" sz="1000" dirty="0"/>
                        <a:t>Out</a:t>
                      </a:r>
                    </a:p>
                  </a:txBody>
                  <a:tcPr/>
                </a:tc>
                <a:extLst>
                  <a:ext uri="{0D108BD9-81ED-4DB2-BD59-A6C34878D82A}">
                    <a16:rowId xmlns:a16="http://schemas.microsoft.com/office/drawing/2014/main" val="2184891906"/>
                  </a:ext>
                </a:extLst>
              </a:tr>
              <a:tr h="224700">
                <a:tc>
                  <a:txBody>
                    <a:bodyPr/>
                    <a:lstStyle/>
                    <a:p>
                      <a:pPr algn="ctr"/>
                      <a:r>
                        <a:rPr lang="en-US" sz="1000" dirty="0"/>
                        <a:t>0</a:t>
                      </a:r>
                    </a:p>
                  </a:txBody>
                  <a:tcPr/>
                </a:tc>
                <a:tc>
                  <a:txBody>
                    <a:bodyPr/>
                    <a:lstStyle/>
                    <a:p>
                      <a:pPr algn="ctr"/>
                      <a:r>
                        <a:rPr lang="en-US" sz="1000" dirty="0"/>
                        <a:t>0</a:t>
                      </a:r>
                    </a:p>
                  </a:txBody>
                  <a:tcPr/>
                </a:tc>
                <a:tc>
                  <a:txBody>
                    <a:bodyPr/>
                    <a:lstStyle/>
                    <a:p>
                      <a:pPr algn="ctr"/>
                      <a:r>
                        <a:rPr lang="en-US" sz="1000" dirty="0"/>
                        <a:t>0</a:t>
                      </a:r>
                    </a:p>
                  </a:txBody>
                  <a:tcPr/>
                </a:tc>
                <a:extLst>
                  <a:ext uri="{0D108BD9-81ED-4DB2-BD59-A6C34878D82A}">
                    <a16:rowId xmlns:a16="http://schemas.microsoft.com/office/drawing/2014/main" val="1823522229"/>
                  </a:ext>
                </a:extLst>
              </a:tr>
              <a:tr h="224700">
                <a:tc>
                  <a:txBody>
                    <a:bodyPr/>
                    <a:lstStyle/>
                    <a:p>
                      <a:pPr algn="ctr"/>
                      <a:r>
                        <a:rPr lang="en-US" sz="1000" dirty="0"/>
                        <a:t>0</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3817841050"/>
                  </a:ext>
                </a:extLst>
              </a:tr>
              <a:tr h="224700">
                <a:tc>
                  <a:txBody>
                    <a:bodyPr/>
                    <a:lstStyle/>
                    <a:p>
                      <a:pPr algn="ctr"/>
                      <a:r>
                        <a:rPr lang="en-US" sz="1000" dirty="0"/>
                        <a:t>1</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2312872605"/>
                  </a:ext>
                </a:extLst>
              </a:tr>
              <a:tr h="224700">
                <a:tc>
                  <a:txBody>
                    <a:bodyPr/>
                    <a:lstStyle/>
                    <a:p>
                      <a:pPr algn="ctr"/>
                      <a:r>
                        <a:rPr lang="en-US" sz="1000" dirty="0"/>
                        <a:t>1</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3376591888"/>
                  </a:ext>
                </a:extLst>
              </a:tr>
            </a:tbl>
          </a:graphicData>
        </a:graphic>
      </p:graphicFrame>
      <p:graphicFrame>
        <p:nvGraphicFramePr>
          <p:cNvPr id="27" name="Table 12">
            <a:extLst>
              <a:ext uri="{FF2B5EF4-FFF2-40B4-BE49-F238E27FC236}">
                <a16:creationId xmlns:a16="http://schemas.microsoft.com/office/drawing/2014/main" id="{1C997537-6452-824D-992A-174E1D56BD4A}"/>
              </a:ext>
            </a:extLst>
          </p:cNvPr>
          <p:cNvGraphicFramePr>
            <a:graphicFrameLocks noGrp="1"/>
          </p:cNvGraphicFramePr>
          <p:nvPr/>
        </p:nvGraphicFramePr>
        <p:xfrm>
          <a:off x="5164743" y="4268430"/>
          <a:ext cx="1484754" cy="1219200"/>
        </p:xfrm>
        <a:graphic>
          <a:graphicData uri="http://schemas.openxmlformats.org/drawingml/2006/table">
            <a:tbl>
              <a:tblPr firstRow="1" bandRow="1">
                <a:tableStyleId>{5C22544A-7EE6-4342-B048-85BDC9FD1C3A}</a:tableStyleId>
              </a:tblPr>
              <a:tblGrid>
                <a:gridCol w="494918">
                  <a:extLst>
                    <a:ext uri="{9D8B030D-6E8A-4147-A177-3AD203B41FA5}">
                      <a16:colId xmlns:a16="http://schemas.microsoft.com/office/drawing/2014/main" val="3289799833"/>
                    </a:ext>
                  </a:extLst>
                </a:gridCol>
                <a:gridCol w="494918">
                  <a:extLst>
                    <a:ext uri="{9D8B030D-6E8A-4147-A177-3AD203B41FA5}">
                      <a16:colId xmlns:a16="http://schemas.microsoft.com/office/drawing/2014/main" val="1095734002"/>
                    </a:ext>
                  </a:extLst>
                </a:gridCol>
                <a:gridCol w="494918">
                  <a:extLst>
                    <a:ext uri="{9D8B030D-6E8A-4147-A177-3AD203B41FA5}">
                      <a16:colId xmlns:a16="http://schemas.microsoft.com/office/drawing/2014/main" val="2862060858"/>
                    </a:ext>
                  </a:extLst>
                </a:gridCol>
              </a:tblGrid>
              <a:tr h="224700">
                <a:tc>
                  <a:txBody>
                    <a:bodyPr/>
                    <a:lstStyle/>
                    <a:p>
                      <a:pPr algn="ctr"/>
                      <a:r>
                        <a:rPr lang="en-US" sz="1000" dirty="0"/>
                        <a:t>In A</a:t>
                      </a:r>
                    </a:p>
                  </a:txBody>
                  <a:tcPr/>
                </a:tc>
                <a:tc>
                  <a:txBody>
                    <a:bodyPr/>
                    <a:lstStyle/>
                    <a:p>
                      <a:pPr algn="ctr"/>
                      <a:r>
                        <a:rPr lang="en-US" sz="1000" dirty="0"/>
                        <a:t>In B</a:t>
                      </a:r>
                    </a:p>
                  </a:txBody>
                  <a:tcPr/>
                </a:tc>
                <a:tc>
                  <a:txBody>
                    <a:bodyPr/>
                    <a:lstStyle/>
                    <a:p>
                      <a:pPr algn="ctr"/>
                      <a:r>
                        <a:rPr lang="en-US" sz="1000" dirty="0"/>
                        <a:t>Out</a:t>
                      </a:r>
                    </a:p>
                  </a:txBody>
                  <a:tcPr/>
                </a:tc>
                <a:extLst>
                  <a:ext uri="{0D108BD9-81ED-4DB2-BD59-A6C34878D82A}">
                    <a16:rowId xmlns:a16="http://schemas.microsoft.com/office/drawing/2014/main" val="2184891906"/>
                  </a:ext>
                </a:extLst>
              </a:tr>
              <a:tr h="224700">
                <a:tc>
                  <a:txBody>
                    <a:bodyPr/>
                    <a:lstStyle/>
                    <a:p>
                      <a:pPr algn="ctr"/>
                      <a:r>
                        <a:rPr lang="en-US" sz="1000" dirty="0"/>
                        <a:t>0</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1823522229"/>
                  </a:ext>
                </a:extLst>
              </a:tr>
              <a:tr h="224700">
                <a:tc>
                  <a:txBody>
                    <a:bodyPr/>
                    <a:lstStyle/>
                    <a:p>
                      <a:pPr algn="ctr"/>
                      <a:r>
                        <a:rPr lang="en-US" sz="1000" dirty="0"/>
                        <a:t>0</a:t>
                      </a:r>
                    </a:p>
                  </a:txBody>
                  <a:tcPr/>
                </a:tc>
                <a:tc>
                  <a:txBody>
                    <a:bodyPr/>
                    <a:lstStyle/>
                    <a:p>
                      <a:pPr algn="ctr"/>
                      <a:r>
                        <a:rPr lang="en-US" sz="1000" dirty="0"/>
                        <a:t>1</a:t>
                      </a:r>
                    </a:p>
                  </a:txBody>
                  <a:tcPr/>
                </a:tc>
                <a:tc>
                  <a:txBody>
                    <a:bodyPr/>
                    <a:lstStyle/>
                    <a:p>
                      <a:pPr algn="ctr"/>
                      <a:r>
                        <a:rPr lang="en-US" sz="1000" dirty="0"/>
                        <a:t>1</a:t>
                      </a:r>
                    </a:p>
                  </a:txBody>
                  <a:tcPr/>
                </a:tc>
                <a:extLst>
                  <a:ext uri="{0D108BD9-81ED-4DB2-BD59-A6C34878D82A}">
                    <a16:rowId xmlns:a16="http://schemas.microsoft.com/office/drawing/2014/main" val="3817841050"/>
                  </a:ext>
                </a:extLst>
              </a:tr>
              <a:tr h="224700">
                <a:tc>
                  <a:txBody>
                    <a:bodyPr/>
                    <a:lstStyle/>
                    <a:p>
                      <a:pPr algn="ctr"/>
                      <a:r>
                        <a:rPr lang="en-US" sz="1000" dirty="0"/>
                        <a:t>1</a:t>
                      </a:r>
                    </a:p>
                  </a:txBody>
                  <a:tcPr/>
                </a:tc>
                <a:tc>
                  <a:txBody>
                    <a:bodyPr/>
                    <a:lstStyle/>
                    <a:p>
                      <a:pPr algn="ctr"/>
                      <a:r>
                        <a:rPr lang="en-US" sz="1000" dirty="0"/>
                        <a:t>0</a:t>
                      </a:r>
                    </a:p>
                  </a:txBody>
                  <a:tcPr/>
                </a:tc>
                <a:tc>
                  <a:txBody>
                    <a:bodyPr/>
                    <a:lstStyle/>
                    <a:p>
                      <a:pPr algn="ctr"/>
                      <a:r>
                        <a:rPr lang="en-US" sz="1000" dirty="0"/>
                        <a:t>1</a:t>
                      </a:r>
                    </a:p>
                  </a:txBody>
                  <a:tcPr/>
                </a:tc>
                <a:extLst>
                  <a:ext uri="{0D108BD9-81ED-4DB2-BD59-A6C34878D82A}">
                    <a16:rowId xmlns:a16="http://schemas.microsoft.com/office/drawing/2014/main" val="2312872605"/>
                  </a:ext>
                </a:extLst>
              </a:tr>
              <a:tr h="224700">
                <a:tc>
                  <a:txBody>
                    <a:bodyPr/>
                    <a:lstStyle/>
                    <a:p>
                      <a:pPr algn="ctr"/>
                      <a:r>
                        <a:rPr lang="en-US" sz="1000" dirty="0"/>
                        <a:t>1</a:t>
                      </a:r>
                    </a:p>
                  </a:txBody>
                  <a:tcPr/>
                </a:tc>
                <a:tc>
                  <a:txBody>
                    <a:bodyPr/>
                    <a:lstStyle/>
                    <a:p>
                      <a:pPr algn="ctr"/>
                      <a:r>
                        <a:rPr lang="en-US" sz="1000" dirty="0"/>
                        <a:t>1</a:t>
                      </a:r>
                    </a:p>
                  </a:txBody>
                  <a:tcPr/>
                </a:tc>
                <a:tc>
                  <a:txBody>
                    <a:bodyPr/>
                    <a:lstStyle/>
                    <a:p>
                      <a:pPr algn="ctr"/>
                      <a:r>
                        <a:rPr lang="en-US" sz="1000" dirty="0"/>
                        <a:t>0</a:t>
                      </a:r>
                    </a:p>
                  </a:txBody>
                  <a:tcPr/>
                </a:tc>
                <a:extLst>
                  <a:ext uri="{0D108BD9-81ED-4DB2-BD59-A6C34878D82A}">
                    <a16:rowId xmlns:a16="http://schemas.microsoft.com/office/drawing/2014/main" val="3376591888"/>
                  </a:ext>
                </a:extLst>
              </a:tr>
            </a:tbl>
          </a:graphicData>
        </a:graphic>
      </p:graphicFrame>
      <p:pic>
        <p:nvPicPr>
          <p:cNvPr id="3088" name="Picture 16">
            <a:extLst>
              <a:ext uri="{FF2B5EF4-FFF2-40B4-BE49-F238E27FC236}">
                <a16:creationId xmlns:a16="http://schemas.microsoft.com/office/drawing/2014/main" id="{99C3B238-4139-2C48-BAAE-07BD8E9A21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988" y="1628233"/>
            <a:ext cx="1495738" cy="42368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F04EAC7-6AAE-F24E-B715-279673D213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6130" y="1608337"/>
            <a:ext cx="1508577" cy="42368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8881BBE6-55A2-DD47-8B04-3856291CCA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3369" y="1600173"/>
            <a:ext cx="1521416" cy="44294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FD34891-07F1-9441-A06B-EFBC4546A018}"/>
              </a:ext>
            </a:extLst>
          </p:cNvPr>
          <p:cNvSpPr txBox="1"/>
          <p:nvPr/>
        </p:nvSpPr>
        <p:spPr>
          <a:xfrm>
            <a:off x="3467586" y="5808774"/>
            <a:ext cx="5409045" cy="276999"/>
          </a:xfrm>
          <a:prstGeom prst="rect">
            <a:avLst/>
          </a:prstGeom>
          <a:noFill/>
        </p:spPr>
        <p:txBody>
          <a:bodyPr wrap="none" rtlCol="0">
            <a:spAutoFit/>
          </a:bodyPr>
          <a:lstStyle/>
          <a:p>
            <a:r>
              <a:rPr lang="en-US" sz="1200" i="1" dirty="0"/>
              <a:t>Source: </a:t>
            </a:r>
            <a:r>
              <a:rPr lang="en-US" sz="1200" i="1" dirty="0">
                <a:hlinkClick r:id="rId9"/>
              </a:rPr>
              <a:t>http://www.ee.surrey.ac.uk/Projects/CAL/digital-logic/gatesfunc/index.html</a:t>
            </a:r>
            <a:endParaRPr lang="en-US" sz="1200" i="1" dirty="0"/>
          </a:p>
        </p:txBody>
      </p:sp>
      <p:sp>
        <p:nvSpPr>
          <p:cNvPr id="21" name="Footer Placeholder 3">
            <a:extLst>
              <a:ext uri="{FF2B5EF4-FFF2-40B4-BE49-F238E27FC236}">
                <a16:creationId xmlns:a16="http://schemas.microsoft.com/office/drawing/2014/main" id="{198EF782-2248-4243-9CC2-EF5DE34ED385}"/>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388853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24</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Comparators</a:t>
            </a:r>
          </a:p>
        </p:txBody>
      </p:sp>
      <p:sp>
        <p:nvSpPr>
          <p:cNvPr id="2" name="TextBox 1">
            <a:extLst>
              <a:ext uri="{FF2B5EF4-FFF2-40B4-BE49-F238E27FC236}">
                <a16:creationId xmlns:a16="http://schemas.microsoft.com/office/drawing/2014/main" id="{856458F3-EC97-D34B-8AA2-FE306FE300E5}"/>
              </a:ext>
            </a:extLst>
          </p:cNvPr>
          <p:cNvSpPr txBox="1"/>
          <p:nvPr/>
        </p:nvSpPr>
        <p:spPr>
          <a:xfrm>
            <a:off x="3859890" y="5927797"/>
            <a:ext cx="3832396" cy="307777"/>
          </a:xfrm>
          <a:prstGeom prst="rect">
            <a:avLst/>
          </a:prstGeom>
          <a:noFill/>
        </p:spPr>
        <p:txBody>
          <a:bodyPr wrap="none" rtlCol="0">
            <a:spAutoFit/>
          </a:bodyPr>
          <a:lstStyle/>
          <a:p>
            <a:r>
              <a:rPr lang="en-US" sz="1400" i="1" dirty="0"/>
              <a:t>Source: </a:t>
            </a:r>
            <a:r>
              <a:rPr lang="en-US" sz="1400" i="1" dirty="0">
                <a:hlinkClick r:id="rId2"/>
              </a:rPr>
              <a:t>https://en.wikipedia.org/wiki/Comparator</a:t>
            </a:r>
            <a:endParaRPr lang="en-US" sz="1400" i="1" dirty="0"/>
          </a:p>
        </p:txBody>
      </p:sp>
      <p:pic>
        <p:nvPicPr>
          <p:cNvPr id="2050" name="Picture 2">
            <a:hlinkClick r:id="rId3"/>
            <a:extLst>
              <a:ext uri="{FF2B5EF4-FFF2-40B4-BE49-F238E27FC236}">
                <a16:creationId xmlns:a16="http://schemas.microsoft.com/office/drawing/2014/main" id="{CF8DC65A-A173-E242-9463-12F3ECDF8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066" y="1474531"/>
            <a:ext cx="2794981" cy="8384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5D9141-B72B-7249-A310-BEA1D4ED9B3C}"/>
              </a:ext>
            </a:extLst>
          </p:cNvPr>
          <p:cNvSpPr txBox="1"/>
          <p:nvPr/>
        </p:nvSpPr>
        <p:spPr>
          <a:xfrm>
            <a:off x="6096000" y="1410886"/>
            <a:ext cx="4343400" cy="3785652"/>
          </a:xfrm>
          <a:prstGeom prst="rect">
            <a:avLst/>
          </a:prstGeom>
          <a:noFill/>
        </p:spPr>
        <p:txBody>
          <a:bodyPr wrap="square" rtlCol="0">
            <a:spAutoFit/>
          </a:bodyPr>
          <a:lstStyle/>
          <a:p>
            <a:r>
              <a:rPr lang="en-US" sz="1600" dirty="0"/>
              <a:t>In open-loop configuration (no feedback from </a:t>
            </a:r>
            <a:r>
              <a:rPr lang="en-US" sz="1600" dirty="0" err="1"/>
              <a:t>Vout</a:t>
            </a:r>
            <a:r>
              <a:rPr lang="en-US" sz="1600" dirty="0"/>
              <a:t> to either input), an op-amp acts as a voltage comparator; </a:t>
            </a:r>
            <a:r>
              <a:rPr lang="en-US" sz="1600" dirty="0" err="1"/>
              <a:t>Vout</a:t>
            </a:r>
            <a:r>
              <a:rPr lang="en-US" sz="1600" dirty="0"/>
              <a:t> is proportional to the difference between V2 and V1.</a:t>
            </a:r>
          </a:p>
          <a:p>
            <a:endParaRPr lang="en-US" sz="1600" dirty="0"/>
          </a:p>
          <a:p>
            <a:r>
              <a:rPr lang="en-US" sz="1600" dirty="0"/>
              <a:t>This behavior can be used to compare two analog voltages and output a digital voltage of the result. For example, if V2 is higher than V1, </a:t>
            </a:r>
            <a:r>
              <a:rPr lang="en-US" sz="1600" dirty="0" err="1"/>
              <a:t>Vout</a:t>
            </a:r>
            <a:r>
              <a:rPr lang="en-US" sz="1600" dirty="0"/>
              <a:t> = 5V; otherwise </a:t>
            </a:r>
            <a:r>
              <a:rPr lang="en-US" sz="1600" dirty="0" err="1"/>
              <a:t>Vout</a:t>
            </a:r>
            <a:r>
              <a:rPr lang="en-US" sz="1600" dirty="0"/>
              <a:t> = 0.</a:t>
            </a:r>
          </a:p>
          <a:p>
            <a:endParaRPr lang="en-US" sz="1600" dirty="0"/>
          </a:p>
          <a:p>
            <a:r>
              <a:rPr lang="en-US" sz="1600" dirty="0"/>
              <a:t>This is the foundation of digitization, i.e. the conversion of analog information to digital. Furthermore, circuits can be designed to compare digital inputs as well, to be combined with other logic gates to produce complex behavior.</a:t>
            </a:r>
          </a:p>
        </p:txBody>
      </p:sp>
      <p:pic>
        <p:nvPicPr>
          <p:cNvPr id="2051" name="Picture 3">
            <a:extLst>
              <a:ext uri="{FF2B5EF4-FFF2-40B4-BE49-F238E27FC236}">
                <a16:creationId xmlns:a16="http://schemas.microsoft.com/office/drawing/2014/main" id="{F14B186A-225B-DC4C-B88A-98A672CF9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043230"/>
            <a:ext cx="4143912" cy="2089665"/>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3">
            <a:extLst>
              <a:ext uri="{FF2B5EF4-FFF2-40B4-BE49-F238E27FC236}">
                <a16:creationId xmlns:a16="http://schemas.microsoft.com/office/drawing/2014/main" id="{2506129D-A1CE-6C47-88D8-7AEBD8BA296C}"/>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571336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25</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Analog to Digital Conversion</a:t>
            </a:r>
          </a:p>
        </p:txBody>
      </p:sp>
      <p:sp>
        <p:nvSpPr>
          <p:cNvPr id="6" name="TextBox 5">
            <a:extLst>
              <a:ext uri="{FF2B5EF4-FFF2-40B4-BE49-F238E27FC236}">
                <a16:creationId xmlns:a16="http://schemas.microsoft.com/office/drawing/2014/main" id="{37E49FE2-4295-354C-B722-8B13FD8ACED3}"/>
              </a:ext>
            </a:extLst>
          </p:cNvPr>
          <p:cNvSpPr txBox="1"/>
          <p:nvPr/>
        </p:nvSpPr>
        <p:spPr>
          <a:xfrm>
            <a:off x="2692109" y="5739085"/>
            <a:ext cx="6987106" cy="307777"/>
          </a:xfrm>
          <a:prstGeom prst="rect">
            <a:avLst/>
          </a:prstGeom>
          <a:noFill/>
        </p:spPr>
        <p:txBody>
          <a:bodyPr wrap="none" rtlCol="0">
            <a:spAutoFit/>
          </a:bodyPr>
          <a:lstStyle/>
          <a:p>
            <a:r>
              <a:rPr lang="en-US" sz="1400" i="1" dirty="0"/>
              <a:t>Source: </a:t>
            </a:r>
            <a:r>
              <a:rPr lang="en-US" sz="1400" i="1" dirty="0">
                <a:hlinkClick r:id="rId2"/>
              </a:rPr>
              <a:t>https://www.electronics-tutorials.ws/combination/analogue-to-digital-converter.html</a:t>
            </a:r>
            <a:endParaRPr lang="en-US" sz="1400" i="1" dirty="0"/>
          </a:p>
        </p:txBody>
      </p:sp>
      <p:pic>
        <p:nvPicPr>
          <p:cNvPr id="6146" name="Picture 2">
            <a:extLst>
              <a:ext uri="{FF2B5EF4-FFF2-40B4-BE49-F238E27FC236}">
                <a16:creationId xmlns:a16="http://schemas.microsoft.com/office/drawing/2014/main" id="{E8572A9E-3B0B-414F-B706-24C63D934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936" y="1049794"/>
            <a:ext cx="3321465" cy="23792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D91FD87-7D00-2441-BC56-D0FB346FA3D1}"/>
              </a:ext>
            </a:extLst>
          </p:cNvPr>
          <p:cNvSpPr txBox="1"/>
          <p:nvPr/>
        </p:nvSpPr>
        <p:spPr>
          <a:xfrm>
            <a:off x="3335619" y="5967760"/>
            <a:ext cx="5700087" cy="307777"/>
          </a:xfrm>
          <a:prstGeom prst="rect">
            <a:avLst/>
          </a:prstGeom>
          <a:noFill/>
        </p:spPr>
        <p:txBody>
          <a:bodyPr wrap="none" rtlCol="0">
            <a:spAutoFit/>
          </a:bodyPr>
          <a:lstStyle/>
          <a:p>
            <a:r>
              <a:rPr lang="en-US" sz="1400" i="1" dirty="0"/>
              <a:t>Source: </a:t>
            </a:r>
            <a:r>
              <a:rPr lang="en-US" sz="1400" i="1" dirty="0">
                <a:hlinkClick r:id="rId4"/>
              </a:rPr>
              <a:t>https://en.wikipedia.org/wiki/Nyquist–Shannon_sampling_theorem</a:t>
            </a:r>
            <a:endParaRPr lang="en-US" sz="1400" i="1" dirty="0"/>
          </a:p>
        </p:txBody>
      </p:sp>
      <p:sp>
        <p:nvSpPr>
          <p:cNvPr id="10" name="TextBox 9">
            <a:extLst>
              <a:ext uri="{FF2B5EF4-FFF2-40B4-BE49-F238E27FC236}">
                <a16:creationId xmlns:a16="http://schemas.microsoft.com/office/drawing/2014/main" id="{2AC98E01-1973-5D4B-87AD-9D5EB01638F7}"/>
              </a:ext>
            </a:extLst>
          </p:cNvPr>
          <p:cNvSpPr txBox="1"/>
          <p:nvPr/>
        </p:nvSpPr>
        <p:spPr>
          <a:xfrm>
            <a:off x="1953420" y="1049795"/>
            <a:ext cx="4923417" cy="4524315"/>
          </a:xfrm>
          <a:prstGeom prst="rect">
            <a:avLst/>
          </a:prstGeom>
          <a:noFill/>
        </p:spPr>
        <p:txBody>
          <a:bodyPr wrap="square" rtlCol="0">
            <a:spAutoFit/>
          </a:bodyPr>
          <a:lstStyle/>
          <a:p>
            <a:r>
              <a:rPr lang="en-US" sz="1600" dirty="0"/>
              <a:t>Using multiple comparators with equally-spaced reference voltage levels, an analog signal can be represented by a series of digital bits. The amplitude resolution of such a digitizer circuit for n available bits is 2^n.</a:t>
            </a:r>
          </a:p>
          <a:p>
            <a:endParaRPr lang="en-US" sz="1600" dirty="0"/>
          </a:p>
          <a:p>
            <a:r>
              <a:rPr lang="en-US" sz="1600" dirty="0"/>
              <a:t>The rate at which the digitizer does this multi-bit sampling is also important. If the sample rate is too low, the digitization can unintentionally represent a lower frequency than the original signal; this is known as “aliasing”. The </a:t>
            </a:r>
            <a:r>
              <a:rPr lang="en-US" sz="1600" i="1" dirty="0"/>
              <a:t>Nyquist-Shannon Sampling Theorem</a:t>
            </a:r>
            <a:r>
              <a:rPr lang="en-US" sz="1600" dirty="0"/>
              <a:t> specifies how to prevent this: the sampling rate must be at least twice the highest expected frequency in the analog signal.</a:t>
            </a:r>
          </a:p>
          <a:p>
            <a:endParaRPr lang="en-US" sz="1600" dirty="0"/>
          </a:p>
          <a:p>
            <a:r>
              <a:rPr lang="en-US" sz="1600" dirty="0"/>
              <a:t>The image on the left shows how insufficient sampling rate (black dots) of an analog signal (red curve) can lead to an erroneous reconstruction at lower frequency.</a:t>
            </a:r>
          </a:p>
        </p:txBody>
      </p:sp>
      <p:pic>
        <p:nvPicPr>
          <p:cNvPr id="6148" name="Picture 4">
            <a:hlinkClick r:id="rId5"/>
            <a:extLst>
              <a:ext uri="{FF2B5EF4-FFF2-40B4-BE49-F238E27FC236}">
                <a16:creationId xmlns:a16="http://schemas.microsoft.com/office/drawing/2014/main" id="{616586AE-46BE-E340-9540-92E95B7E70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4825" y="4060023"/>
            <a:ext cx="3321466" cy="1056501"/>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3">
            <a:extLst>
              <a:ext uri="{FF2B5EF4-FFF2-40B4-BE49-F238E27FC236}">
                <a16:creationId xmlns:a16="http://schemas.microsoft.com/office/drawing/2014/main" id="{8257C6C1-7AF6-C44B-A87B-0056D2EF80E0}"/>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26729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26</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Pulse-width Modulation</a:t>
            </a:r>
          </a:p>
        </p:txBody>
      </p:sp>
      <p:pic>
        <p:nvPicPr>
          <p:cNvPr id="3074" name="Picture 2" descr="Duty Cycle Percentage reflects percentage of 'on' time per interval">
            <a:hlinkClick r:id="rId2"/>
            <a:extLst>
              <a:ext uri="{FF2B5EF4-FFF2-40B4-BE49-F238E27FC236}">
                <a16:creationId xmlns:a16="http://schemas.microsoft.com/office/drawing/2014/main" id="{0C4FCD61-1AC2-114C-95D9-1DBBCE531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372" y="1657503"/>
            <a:ext cx="4104723" cy="28164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7A761E-F146-7547-8EB9-697D7815E719}"/>
              </a:ext>
            </a:extLst>
          </p:cNvPr>
          <p:cNvSpPr txBox="1"/>
          <p:nvPr/>
        </p:nvSpPr>
        <p:spPr>
          <a:xfrm>
            <a:off x="3674957" y="5907249"/>
            <a:ext cx="4689489" cy="276999"/>
          </a:xfrm>
          <a:prstGeom prst="rect">
            <a:avLst/>
          </a:prstGeom>
          <a:noFill/>
        </p:spPr>
        <p:txBody>
          <a:bodyPr wrap="none" rtlCol="0">
            <a:spAutoFit/>
          </a:bodyPr>
          <a:lstStyle/>
          <a:p>
            <a:r>
              <a:rPr lang="en-US" sz="1200" i="1" dirty="0"/>
              <a:t>Source: </a:t>
            </a:r>
            <a:r>
              <a:rPr lang="en-US" sz="1200" i="1" dirty="0">
                <a:hlinkClick r:id="rId4"/>
              </a:rPr>
              <a:t>https://learn.sparkfun.com/tutorials/pulse-width-modulation/all</a:t>
            </a:r>
            <a:endParaRPr lang="en-US" sz="1200" i="1" dirty="0"/>
          </a:p>
        </p:txBody>
      </p:sp>
      <p:sp>
        <p:nvSpPr>
          <p:cNvPr id="2" name="TextBox 1">
            <a:extLst>
              <a:ext uri="{FF2B5EF4-FFF2-40B4-BE49-F238E27FC236}">
                <a16:creationId xmlns:a16="http://schemas.microsoft.com/office/drawing/2014/main" id="{BC88997D-61F0-F249-AF05-DEEA7C36DBB4}"/>
              </a:ext>
            </a:extLst>
          </p:cNvPr>
          <p:cNvSpPr txBox="1"/>
          <p:nvPr/>
        </p:nvSpPr>
        <p:spPr>
          <a:xfrm>
            <a:off x="1752600" y="1419133"/>
            <a:ext cx="4048428" cy="3293209"/>
          </a:xfrm>
          <a:prstGeom prst="rect">
            <a:avLst/>
          </a:prstGeom>
          <a:noFill/>
        </p:spPr>
        <p:txBody>
          <a:bodyPr wrap="square" rtlCol="0">
            <a:spAutoFit/>
          </a:bodyPr>
          <a:lstStyle/>
          <a:p>
            <a:r>
              <a:rPr lang="en-US" sz="1600" dirty="0"/>
              <a:t>To vary the speed of a brushed DC motor, a controller must change the voltage. This is not always easy with a digital microcontroller, but it rapidly can turn the motor on and off at full voltage. The percentage of on vs. off time is known as the “duty cycle”.</a:t>
            </a:r>
          </a:p>
          <a:p>
            <a:endParaRPr lang="en-US" sz="1600" dirty="0"/>
          </a:p>
          <a:p>
            <a:r>
              <a:rPr lang="en-US" sz="1600" dirty="0"/>
              <a:t>Since the motor’s natural resistance and inductance acts as a filter, the changing duty cycle ends up looking like a changing voltage. So by varying the duty cycle, a digital microcontroller can effectively control the speed of a brushed DC motor.</a:t>
            </a:r>
          </a:p>
        </p:txBody>
      </p:sp>
      <p:sp>
        <p:nvSpPr>
          <p:cNvPr id="9" name="Footer Placeholder 3">
            <a:extLst>
              <a:ext uri="{FF2B5EF4-FFF2-40B4-BE49-F238E27FC236}">
                <a16:creationId xmlns:a16="http://schemas.microsoft.com/office/drawing/2014/main" id="{16ECFE55-C3F4-744D-8C5F-0B4E01C080C0}"/>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3019738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27</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Digital Isolation: Optocouplers</a:t>
            </a:r>
          </a:p>
        </p:txBody>
      </p:sp>
      <p:sp>
        <p:nvSpPr>
          <p:cNvPr id="7" name="TextBox 6">
            <a:extLst>
              <a:ext uri="{FF2B5EF4-FFF2-40B4-BE49-F238E27FC236}">
                <a16:creationId xmlns:a16="http://schemas.microsoft.com/office/drawing/2014/main" id="{ED7A761E-F146-7547-8EB9-697D7815E719}"/>
              </a:ext>
            </a:extLst>
          </p:cNvPr>
          <p:cNvSpPr txBox="1"/>
          <p:nvPr/>
        </p:nvSpPr>
        <p:spPr>
          <a:xfrm>
            <a:off x="4147567" y="5907249"/>
            <a:ext cx="3372142" cy="276999"/>
          </a:xfrm>
          <a:prstGeom prst="rect">
            <a:avLst/>
          </a:prstGeom>
          <a:noFill/>
        </p:spPr>
        <p:txBody>
          <a:bodyPr wrap="none" rtlCol="0">
            <a:spAutoFit/>
          </a:bodyPr>
          <a:lstStyle/>
          <a:p>
            <a:r>
              <a:rPr lang="en-US" sz="1200" i="1" dirty="0"/>
              <a:t>Source: </a:t>
            </a:r>
            <a:r>
              <a:rPr lang="en-US" sz="1200" i="1" dirty="0">
                <a:hlinkClick r:id="rId2"/>
              </a:rPr>
              <a:t>https://en.wikipedia.org/wiki/Opto-isolator</a:t>
            </a:r>
            <a:endParaRPr lang="en-US" sz="1200" i="1" dirty="0"/>
          </a:p>
        </p:txBody>
      </p:sp>
      <p:sp>
        <p:nvSpPr>
          <p:cNvPr id="2" name="TextBox 1">
            <a:extLst>
              <a:ext uri="{FF2B5EF4-FFF2-40B4-BE49-F238E27FC236}">
                <a16:creationId xmlns:a16="http://schemas.microsoft.com/office/drawing/2014/main" id="{BC88997D-61F0-F249-AF05-DEEA7C36DBB4}"/>
              </a:ext>
            </a:extLst>
          </p:cNvPr>
          <p:cNvSpPr txBox="1"/>
          <p:nvPr/>
        </p:nvSpPr>
        <p:spPr>
          <a:xfrm>
            <a:off x="2079246" y="1042276"/>
            <a:ext cx="4715397" cy="4524315"/>
          </a:xfrm>
          <a:prstGeom prst="rect">
            <a:avLst/>
          </a:prstGeom>
          <a:noFill/>
        </p:spPr>
        <p:txBody>
          <a:bodyPr wrap="square" rtlCol="0">
            <a:spAutoFit/>
          </a:bodyPr>
          <a:lstStyle/>
          <a:p>
            <a:r>
              <a:rPr lang="en-US" sz="1600" dirty="0"/>
              <a:t>A danger of driving motors with PWM is the flyback voltage from the motor’s inductance. This voltage can exceed a microcontroller’s tolerances, permanently damaging the digital output channel.</a:t>
            </a:r>
          </a:p>
          <a:p>
            <a:endParaRPr lang="en-US" sz="1600" dirty="0"/>
          </a:p>
          <a:p>
            <a:r>
              <a:rPr lang="en-US" sz="1600" dirty="0"/>
              <a:t>To electrically isolate the microcontroller from the high-power motor driving circuit (such as an H-bridge), an optocoupler (or “opto-isolator”) is used. The digital signal from the microcontroller lights an LED, which in turn gates a photo-transistor or photodiode and causes it to conduct.</a:t>
            </a:r>
          </a:p>
          <a:p>
            <a:endParaRPr lang="en-US" sz="1600" dirty="0"/>
          </a:p>
          <a:p>
            <a:r>
              <a:rPr lang="en-US" sz="1600" dirty="0"/>
              <a:t>With the right circuit components on the high-power side of the optocoupler, a digital logic signal is produced on the output that matches the digital input, but with complete electrical isolation in-between, protecting the microcontroller from voltage spikes and noise.</a:t>
            </a:r>
          </a:p>
        </p:txBody>
      </p:sp>
      <p:pic>
        <p:nvPicPr>
          <p:cNvPr id="8194" name="Picture 2">
            <a:hlinkClick r:id="rId3"/>
            <a:extLst>
              <a:ext uri="{FF2B5EF4-FFF2-40B4-BE49-F238E27FC236}">
                <a16:creationId xmlns:a16="http://schemas.microsoft.com/office/drawing/2014/main" id="{6C8C8359-6697-0442-9C39-142C8D8174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9709" y="920264"/>
            <a:ext cx="2521000" cy="15126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hlinkClick r:id="rId5"/>
            <a:extLst>
              <a:ext uri="{FF2B5EF4-FFF2-40B4-BE49-F238E27FC236}">
                <a16:creationId xmlns:a16="http://schemas.microsoft.com/office/drawing/2014/main" id="{0138AB2B-2E98-3147-87B4-91F7BB3D8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709" y="2466994"/>
            <a:ext cx="2794000" cy="15494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hlinkClick r:id="rId7"/>
            <a:extLst>
              <a:ext uri="{FF2B5EF4-FFF2-40B4-BE49-F238E27FC236}">
                <a16:creationId xmlns:a16="http://schemas.microsoft.com/office/drawing/2014/main" id="{6B12D635-4BDD-7041-A237-7FC76DEBF9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4379" y="4008742"/>
            <a:ext cx="1884660" cy="2141659"/>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3">
            <a:extLst>
              <a:ext uri="{FF2B5EF4-FFF2-40B4-BE49-F238E27FC236}">
                <a16:creationId xmlns:a16="http://schemas.microsoft.com/office/drawing/2014/main" id="{C3156F8B-FFCE-F745-8E05-3277EA6B6453}"/>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626341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28</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Batteries</a:t>
            </a:r>
          </a:p>
        </p:txBody>
      </p:sp>
      <p:sp>
        <p:nvSpPr>
          <p:cNvPr id="7" name="TextBox 6">
            <a:extLst>
              <a:ext uri="{FF2B5EF4-FFF2-40B4-BE49-F238E27FC236}">
                <a16:creationId xmlns:a16="http://schemas.microsoft.com/office/drawing/2014/main" id="{ED7A761E-F146-7547-8EB9-697D7815E719}"/>
              </a:ext>
            </a:extLst>
          </p:cNvPr>
          <p:cNvSpPr txBox="1"/>
          <p:nvPr/>
        </p:nvSpPr>
        <p:spPr>
          <a:xfrm>
            <a:off x="3674956" y="5927797"/>
            <a:ext cx="4325736" cy="276999"/>
          </a:xfrm>
          <a:prstGeom prst="rect">
            <a:avLst/>
          </a:prstGeom>
          <a:noFill/>
        </p:spPr>
        <p:txBody>
          <a:bodyPr wrap="none" rtlCol="0">
            <a:spAutoFit/>
          </a:bodyPr>
          <a:lstStyle/>
          <a:p>
            <a:r>
              <a:rPr lang="en-US" sz="1200" i="1" dirty="0"/>
              <a:t>Source: </a:t>
            </a:r>
            <a:r>
              <a:rPr lang="en-US" sz="1200" i="1" dirty="0">
                <a:hlinkClick r:id="rId2"/>
              </a:rPr>
              <a:t>https://www.epectec.com/batteries/cell-comparison.html/</a:t>
            </a:r>
            <a:endParaRPr lang="en-US" sz="1200" i="1" dirty="0"/>
          </a:p>
        </p:txBody>
      </p:sp>
      <p:grpSp>
        <p:nvGrpSpPr>
          <p:cNvPr id="21" name="Group 20">
            <a:extLst>
              <a:ext uri="{FF2B5EF4-FFF2-40B4-BE49-F238E27FC236}">
                <a16:creationId xmlns:a16="http://schemas.microsoft.com/office/drawing/2014/main" id="{2B917F06-1C06-3841-92F2-221CDF2D99D7}"/>
              </a:ext>
            </a:extLst>
          </p:cNvPr>
          <p:cNvGrpSpPr/>
          <p:nvPr/>
        </p:nvGrpSpPr>
        <p:grpSpPr>
          <a:xfrm>
            <a:off x="3221776" y="2484369"/>
            <a:ext cx="5348441" cy="3158106"/>
            <a:chOff x="1697775" y="2546013"/>
            <a:chExt cx="5348441" cy="3158106"/>
          </a:xfrm>
        </p:grpSpPr>
        <p:pic>
          <p:nvPicPr>
            <p:cNvPr id="6" name="Picture 5">
              <a:extLst>
                <a:ext uri="{FF2B5EF4-FFF2-40B4-BE49-F238E27FC236}">
                  <a16:creationId xmlns:a16="http://schemas.microsoft.com/office/drawing/2014/main" id="{B8DAD37D-02CF-7443-A0E2-2654C6231FD7}"/>
                </a:ext>
              </a:extLst>
            </p:cNvPr>
            <p:cNvPicPr>
              <a:picLocks noChangeAspect="1"/>
            </p:cNvPicPr>
            <p:nvPr/>
          </p:nvPicPr>
          <p:blipFill>
            <a:blip r:embed="rId3"/>
            <a:stretch>
              <a:fillRect/>
            </a:stretch>
          </p:blipFill>
          <p:spPr>
            <a:xfrm>
              <a:off x="1697775" y="4186556"/>
              <a:ext cx="5274274" cy="1517563"/>
            </a:xfrm>
            <a:prstGeom prst="rect">
              <a:avLst/>
            </a:prstGeom>
          </p:spPr>
        </p:pic>
        <p:pic>
          <p:nvPicPr>
            <p:cNvPr id="15" name="Picture 14">
              <a:extLst>
                <a:ext uri="{FF2B5EF4-FFF2-40B4-BE49-F238E27FC236}">
                  <a16:creationId xmlns:a16="http://schemas.microsoft.com/office/drawing/2014/main" id="{E660D8E4-2CCF-D944-8815-2BACCA0C9371}"/>
                </a:ext>
              </a:extLst>
            </p:cNvPr>
            <p:cNvPicPr>
              <a:picLocks noChangeAspect="1"/>
            </p:cNvPicPr>
            <p:nvPr/>
          </p:nvPicPr>
          <p:blipFill>
            <a:blip r:embed="rId4"/>
            <a:stretch>
              <a:fillRect/>
            </a:stretch>
          </p:blipFill>
          <p:spPr>
            <a:xfrm>
              <a:off x="1702156" y="3739296"/>
              <a:ext cx="5281713" cy="438903"/>
            </a:xfrm>
            <a:prstGeom prst="rect">
              <a:avLst/>
            </a:prstGeom>
          </p:spPr>
        </p:pic>
        <p:pic>
          <p:nvPicPr>
            <p:cNvPr id="17" name="Picture 16" descr="Chart, treemap chart&#10;&#10;Description automatically generated">
              <a:extLst>
                <a:ext uri="{FF2B5EF4-FFF2-40B4-BE49-F238E27FC236}">
                  <a16:creationId xmlns:a16="http://schemas.microsoft.com/office/drawing/2014/main" id="{F71F93F1-BB8B-6242-83B4-C9A4236FCEB6}"/>
                </a:ext>
              </a:extLst>
            </p:cNvPr>
            <p:cNvPicPr>
              <a:picLocks noChangeAspect="1"/>
            </p:cNvPicPr>
            <p:nvPr/>
          </p:nvPicPr>
          <p:blipFill>
            <a:blip r:embed="rId5"/>
            <a:stretch>
              <a:fillRect/>
            </a:stretch>
          </p:blipFill>
          <p:spPr>
            <a:xfrm>
              <a:off x="1702156" y="2546013"/>
              <a:ext cx="5333786" cy="1004269"/>
            </a:xfrm>
            <a:prstGeom prst="rect">
              <a:avLst/>
            </a:prstGeom>
          </p:spPr>
        </p:pic>
        <p:pic>
          <p:nvPicPr>
            <p:cNvPr id="19" name="Picture 18">
              <a:extLst>
                <a:ext uri="{FF2B5EF4-FFF2-40B4-BE49-F238E27FC236}">
                  <a16:creationId xmlns:a16="http://schemas.microsoft.com/office/drawing/2014/main" id="{C860B9F0-56DE-494E-8997-0AD900C65565}"/>
                </a:ext>
              </a:extLst>
            </p:cNvPr>
            <p:cNvPicPr>
              <a:picLocks noChangeAspect="1"/>
            </p:cNvPicPr>
            <p:nvPr/>
          </p:nvPicPr>
          <p:blipFill>
            <a:blip r:embed="rId6"/>
            <a:stretch>
              <a:fillRect/>
            </a:stretch>
          </p:blipFill>
          <p:spPr>
            <a:xfrm>
              <a:off x="1712429" y="3526085"/>
              <a:ext cx="5333787" cy="204854"/>
            </a:xfrm>
            <a:prstGeom prst="rect">
              <a:avLst/>
            </a:prstGeom>
          </p:spPr>
        </p:pic>
      </p:grpSp>
      <p:sp>
        <p:nvSpPr>
          <p:cNvPr id="20" name="TextBox 19">
            <a:extLst>
              <a:ext uri="{FF2B5EF4-FFF2-40B4-BE49-F238E27FC236}">
                <a16:creationId xmlns:a16="http://schemas.microsoft.com/office/drawing/2014/main" id="{35754F98-1EC9-D04C-A711-CC2A9C1855F4}"/>
              </a:ext>
            </a:extLst>
          </p:cNvPr>
          <p:cNvSpPr txBox="1"/>
          <p:nvPr/>
        </p:nvSpPr>
        <p:spPr>
          <a:xfrm>
            <a:off x="1710220" y="839856"/>
            <a:ext cx="8771561" cy="1384995"/>
          </a:xfrm>
          <a:prstGeom prst="rect">
            <a:avLst/>
          </a:prstGeom>
          <a:noFill/>
        </p:spPr>
        <p:txBody>
          <a:bodyPr wrap="square" rtlCol="0">
            <a:spAutoFit/>
          </a:bodyPr>
          <a:lstStyle/>
          <a:p>
            <a:r>
              <a:rPr lang="en-US" sz="1400" dirty="0"/>
              <a:t>Below is a summary of typical robotics battery types and their relative characteristics. Battery choice is a balance of capacity, physical size/weight, current discharge capabilities, maintainability and lifetime, and safety considerations.</a:t>
            </a:r>
          </a:p>
          <a:p>
            <a:endParaRPr lang="en-US" sz="1400" dirty="0"/>
          </a:p>
          <a:p>
            <a:r>
              <a:rPr lang="en-US" sz="1400" dirty="0"/>
              <a:t>Total battery capacity is typically expressed in “amp-hours (Ah)”, and the maximum discharge rate (or equivalently, peak load current) in multiples of “C”. For example, a 10 Ah battery with a peak load current of 2C can provide a maximum current discharge of 20A for 30 minutes.</a:t>
            </a:r>
          </a:p>
        </p:txBody>
      </p:sp>
      <p:sp>
        <p:nvSpPr>
          <p:cNvPr id="23" name="Footer Placeholder 3">
            <a:extLst>
              <a:ext uri="{FF2B5EF4-FFF2-40B4-BE49-F238E27FC236}">
                <a16:creationId xmlns:a16="http://schemas.microsoft.com/office/drawing/2014/main" id="{589378F0-C3BC-4C4B-8845-ACE3BB0FE444}"/>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449142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29</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Robotics resources</a:t>
            </a:r>
          </a:p>
        </p:txBody>
      </p:sp>
      <p:sp>
        <p:nvSpPr>
          <p:cNvPr id="9" name="TextBox 8">
            <a:extLst>
              <a:ext uri="{FF2B5EF4-FFF2-40B4-BE49-F238E27FC236}">
                <a16:creationId xmlns:a16="http://schemas.microsoft.com/office/drawing/2014/main" id="{7F2B7035-DE4B-6E4A-9370-55BC9BB8CCB5}"/>
              </a:ext>
            </a:extLst>
          </p:cNvPr>
          <p:cNvSpPr txBox="1"/>
          <p:nvPr/>
        </p:nvSpPr>
        <p:spPr>
          <a:xfrm>
            <a:off x="1752600" y="844797"/>
            <a:ext cx="8686800" cy="15314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600" dirty="0"/>
              <a:t>MIT Open Courseware 2.12: </a:t>
            </a:r>
            <a:r>
              <a:rPr lang="en-US" sz="1600" dirty="0">
                <a:hlinkClick r:id="rId2"/>
              </a:rPr>
              <a:t>Introduction to Robotics</a:t>
            </a:r>
            <a:endParaRPr lang="en-US" sz="1600" dirty="0"/>
          </a:p>
          <a:p>
            <a:pPr marL="342900" indent="-342900">
              <a:lnSpc>
                <a:spcPct val="150000"/>
              </a:lnSpc>
              <a:buFont typeface="Arial" panose="020B0604020202020204" pitchFamily="34" charset="0"/>
              <a:buChar char="•"/>
            </a:pPr>
            <a:r>
              <a:rPr lang="en-US" sz="1600" dirty="0"/>
              <a:t>Stanford CS223A: </a:t>
            </a:r>
            <a:r>
              <a:rPr lang="en-US" sz="1600" dirty="0">
                <a:hlinkClick r:id="rId3"/>
              </a:rPr>
              <a:t>Introduction to Robotics</a:t>
            </a:r>
            <a:endParaRPr lang="en-US" sz="1600" dirty="0"/>
          </a:p>
          <a:p>
            <a:pPr marL="342900" indent="-342900">
              <a:lnSpc>
                <a:spcPct val="150000"/>
              </a:lnSpc>
              <a:buFont typeface="Arial" panose="020B0604020202020204" pitchFamily="34" charset="0"/>
              <a:buChar char="•"/>
            </a:pPr>
            <a:r>
              <a:rPr lang="en-US" sz="1600" dirty="0"/>
              <a:t>Northwestern University: </a:t>
            </a:r>
            <a:r>
              <a:rPr lang="en-US" sz="1600" dirty="0">
                <a:hlinkClick r:id="rId4"/>
              </a:rPr>
              <a:t>Modern Robotics: Mechanics, Planning, and Control (free pre-print PDF)</a:t>
            </a:r>
            <a:endParaRPr lang="en-US" sz="1600" dirty="0"/>
          </a:p>
          <a:p>
            <a:pPr marL="342900" indent="-342900">
              <a:lnSpc>
                <a:spcPct val="150000"/>
              </a:lnSpc>
              <a:buFont typeface="Arial" panose="020B0604020202020204" pitchFamily="34" charset="0"/>
              <a:buChar char="•"/>
            </a:pPr>
            <a:r>
              <a:rPr lang="en-US" sz="1600" dirty="0"/>
              <a:t>Fermilab Robotics Initiative: </a:t>
            </a:r>
            <a:r>
              <a:rPr lang="en-US" sz="1600" dirty="0">
                <a:hlinkClick r:id="rId5"/>
              </a:rPr>
              <a:t>https://ad.fnal.gov/robotics/</a:t>
            </a:r>
            <a:endParaRPr lang="en-US" sz="1600" dirty="0"/>
          </a:p>
        </p:txBody>
      </p:sp>
      <p:pic>
        <p:nvPicPr>
          <p:cNvPr id="6" name="Picture 5">
            <a:extLst>
              <a:ext uri="{FF2B5EF4-FFF2-40B4-BE49-F238E27FC236}">
                <a16:creationId xmlns:a16="http://schemas.microsoft.com/office/drawing/2014/main" id="{A8581328-6E12-3743-8086-5BB43C142391}"/>
              </a:ext>
            </a:extLst>
          </p:cNvPr>
          <p:cNvPicPr>
            <a:picLocks noChangeAspect="1"/>
          </p:cNvPicPr>
          <p:nvPr/>
        </p:nvPicPr>
        <p:blipFill>
          <a:blip r:embed="rId6"/>
          <a:stretch>
            <a:fillRect/>
          </a:stretch>
        </p:blipFill>
        <p:spPr>
          <a:xfrm>
            <a:off x="3758661" y="3429001"/>
            <a:ext cx="4161318" cy="2496791"/>
          </a:xfrm>
          <a:prstGeom prst="rect">
            <a:avLst/>
          </a:prstGeom>
        </p:spPr>
      </p:pic>
      <p:sp>
        <p:nvSpPr>
          <p:cNvPr id="10" name="TextBox 9">
            <a:extLst>
              <a:ext uri="{FF2B5EF4-FFF2-40B4-BE49-F238E27FC236}">
                <a16:creationId xmlns:a16="http://schemas.microsoft.com/office/drawing/2014/main" id="{6EE7D504-30F6-204F-B6EE-442DD8BD7967}"/>
              </a:ext>
            </a:extLst>
          </p:cNvPr>
          <p:cNvSpPr txBox="1"/>
          <p:nvPr/>
        </p:nvSpPr>
        <p:spPr>
          <a:xfrm>
            <a:off x="4835936" y="5941510"/>
            <a:ext cx="2006768" cy="307777"/>
          </a:xfrm>
          <a:prstGeom prst="rect">
            <a:avLst/>
          </a:prstGeom>
          <a:noFill/>
        </p:spPr>
        <p:txBody>
          <a:bodyPr wrap="none" rtlCol="0">
            <a:spAutoFit/>
          </a:bodyPr>
          <a:lstStyle/>
          <a:p>
            <a:r>
              <a:rPr lang="en-US" sz="1400" i="1" dirty="0"/>
              <a:t>Source: Boston Dynamics</a:t>
            </a:r>
          </a:p>
        </p:txBody>
      </p:sp>
      <p:sp>
        <p:nvSpPr>
          <p:cNvPr id="11" name="Footer Placeholder 3">
            <a:extLst>
              <a:ext uri="{FF2B5EF4-FFF2-40B4-BE49-F238E27FC236}">
                <a16:creationId xmlns:a16="http://schemas.microsoft.com/office/drawing/2014/main" id="{3920B73E-CD71-B946-B873-348C2F27715E}"/>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
        <p:nvSpPr>
          <p:cNvPr id="13" name="Title 7">
            <a:extLst>
              <a:ext uri="{FF2B5EF4-FFF2-40B4-BE49-F238E27FC236}">
                <a16:creationId xmlns:a16="http://schemas.microsoft.com/office/drawing/2014/main" id="{372841A7-D40B-E745-BC7F-A43E366BBB62}"/>
              </a:ext>
            </a:extLst>
          </p:cNvPr>
          <p:cNvSpPr txBox="1">
            <a:spLocks/>
          </p:cNvSpPr>
          <p:nvPr/>
        </p:nvSpPr>
        <p:spPr>
          <a:xfrm>
            <a:off x="3054603" y="2850579"/>
            <a:ext cx="6025850" cy="427877"/>
          </a:xfrm>
          <a:prstGeom prst="rect">
            <a:avLst/>
          </a:prstGeom>
        </p:spPr>
        <p:txBody>
          <a:bodyPr lIns="0" tIns="0" rIns="0" bIns="0" anchor="b" anchorCtr="0"/>
          <a:lstStyle>
            <a:lvl1pPr algn="l" defTabSz="457200" rtl="0" eaLnBrk="1" fontAlgn="base" hangingPunct="1">
              <a:spcBef>
                <a:spcPct val="0"/>
              </a:spcBef>
              <a:spcAft>
                <a:spcPct val="0"/>
              </a:spcAft>
              <a:defRPr sz="2800" b="1" kern="1200">
                <a:solidFill>
                  <a:srgbClr val="004C97"/>
                </a:solidFill>
                <a:latin typeface="Helvetica"/>
                <a:ea typeface="Geneva" charset="0"/>
                <a:cs typeface="ＭＳ Ｐゴシック" charset="0"/>
              </a:defRPr>
            </a:lvl1pPr>
            <a:lvl2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2pPr>
            <a:lvl3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3pPr>
            <a:lvl4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4pPr>
            <a:lvl5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5pPr>
            <a:lvl6pPr marL="4572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6pPr>
            <a:lvl7pPr marL="9144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7pPr>
            <a:lvl8pPr marL="13716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8pPr>
            <a:lvl9pPr marL="18288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9pPr>
          </a:lstStyle>
          <a:p>
            <a:pPr algn="ctr"/>
            <a:r>
              <a:rPr lang="en-US" sz="4000" dirty="0"/>
              <a:t>Thank you for your time!</a:t>
            </a:r>
          </a:p>
        </p:txBody>
      </p:sp>
    </p:spTree>
    <p:extLst>
      <p:ext uri="{BB962C8B-B14F-4D97-AF65-F5344CB8AC3E}">
        <p14:creationId xmlns:p14="http://schemas.microsoft.com/office/powerpoint/2010/main" val="194239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3</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Mechatronics and particle accelerators</a:t>
            </a:r>
          </a:p>
        </p:txBody>
      </p:sp>
      <p:sp>
        <p:nvSpPr>
          <p:cNvPr id="11" name="Rectangle 10">
            <a:extLst>
              <a:ext uri="{FF2B5EF4-FFF2-40B4-BE49-F238E27FC236}">
                <a16:creationId xmlns:a16="http://schemas.microsoft.com/office/drawing/2014/main" id="{30DE8BC1-ABBD-1842-ACDC-C5FEE66703EC}"/>
              </a:ext>
            </a:extLst>
          </p:cNvPr>
          <p:cNvSpPr/>
          <p:nvPr/>
        </p:nvSpPr>
        <p:spPr>
          <a:xfrm>
            <a:off x="1634926" y="867433"/>
            <a:ext cx="5106402" cy="5693866"/>
          </a:xfrm>
          <a:prstGeom prst="rect">
            <a:avLst/>
          </a:prstGeom>
        </p:spPr>
        <p:txBody>
          <a:bodyPr wrap="square">
            <a:spAutoFit/>
          </a:bodyPr>
          <a:lstStyle/>
          <a:p>
            <a:r>
              <a:rPr lang="en-US" sz="1400" dirty="0"/>
              <a:t>Mechatronic systems are useful in the operation of particle accelerators:</a:t>
            </a:r>
          </a:p>
          <a:p>
            <a:pPr marL="285750" indent="-285750">
              <a:buFont typeface="Arial" panose="020B0604020202020204" pitchFamily="34" charset="0"/>
              <a:buChar char="•"/>
            </a:pPr>
            <a:r>
              <a:rPr lang="en-US" sz="1400" dirty="0"/>
              <a:t>Automate tedious tasks</a:t>
            </a:r>
          </a:p>
          <a:p>
            <a:pPr marL="742950" lvl="1" indent="-285750">
              <a:buFont typeface="Arial" panose="020B0604020202020204" pitchFamily="34" charset="0"/>
              <a:buChar char="•"/>
            </a:pPr>
            <a:r>
              <a:rPr lang="en-US" sz="1400" dirty="0"/>
              <a:t>Job-site setup</a:t>
            </a:r>
          </a:p>
          <a:p>
            <a:pPr marL="742950" lvl="1" indent="-285750">
              <a:buFont typeface="Arial" panose="020B0604020202020204" pitchFamily="34" charset="0"/>
              <a:buChar char="•"/>
            </a:pPr>
            <a:r>
              <a:rPr lang="en-US" sz="1400" dirty="0"/>
              <a:t>Ordering/sorting material</a:t>
            </a:r>
          </a:p>
          <a:p>
            <a:pPr marL="742950" lvl="1" indent="-285750">
              <a:buFont typeface="Arial" panose="020B0604020202020204" pitchFamily="34" charset="0"/>
              <a:buChar char="•"/>
            </a:pPr>
            <a:r>
              <a:rPr lang="en-US" sz="1400" dirty="0"/>
              <a:t>Radiation survey</a:t>
            </a:r>
          </a:p>
          <a:p>
            <a:pPr marL="742950" lvl="1" indent="-285750">
              <a:buFont typeface="Arial" panose="020B0604020202020204" pitchFamily="34" charset="0"/>
              <a:buChar char="•"/>
            </a:pPr>
            <a:r>
              <a:rPr lang="en-US" sz="1400" dirty="0"/>
              <a:t>Inspection</a:t>
            </a:r>
          </a:p>
          <a:p>
            <a:pPr marL="285750" indent="-285750">
              <a:buFont typeface="Arial" panose="020B0604020202020204" pitchFamily="34" charset="0"/>
              <a:buChar char="•"/>
            </a:pPr>
            <a:r>
              <a:rPr lang="en-US" sz="1400" dirty="0"/>
              <a:t>Perform tasks that are too dangerous or difficult for humans</a:t>
            </a:r>
          </a:p>
          <a:p>
            <a:pPr marL="742950" lvl="1" indent="-285750">
              <a:buFont typeface="Arial" panose="020B0604020202020204" pitchFamily="34" charset="0"/>
              <a:buChar char="•"/>
            </a:pPr>
            <a:r>
              <a:rPr lang="en-US" sz="1400" dirty="0"/>
              <a:t>Tasks in high-radiation, oxygen deficient, confined space, or other hazardous areas**</a:t>
            </a:r>
          </a:p>
          <a:p>
            <a:pPr marL="742950" lvl="1" indent="-285750">
              <a:buFont typeface="Arial" panose="020B0604020202020204" pitchFamily="34" charset="0"/>
              <a:buChar char="•"/>
            </a:pPr>
            <a:r>
              <a:rPr lang="en-US" sz="1400" dirty="0"/>
              <a:t>Tasks that require very precise movements and tooling</a:t>
            </a:r>
          </a:p>
          <a:p>
            <a:pPr marL="742950" lvl="1" indent="-285750">
              <a:buFont typeface="Arial" panose="020B0604020202020204" pitchFamily="34" charset="0"/>
              <a:buChar char="•"/>
            </a:pPr>
            <a:r>
              <a:rPr lang="en-US" sz="1400" dirty="0"/>
              <a:t>Tasks that put humans at risk of injury due to heavy lifting or repetitive stress</a:t>
            </a:r>
          </a:p>
          <a:p>
            <a:pPr marL="742950" lvl="1" indent="-285750">
              <a:buFont typeface="Arial" panose="020B0604020202020204" pitchFamily="34" charset="0"/>
              <a:buChar char="•"/>
            </a:pPr>
            <a:r>
              <a:rPr lang="en-US" sz="1400" dirty="0"/>
              <a:t>Tasks in areas too small or convoluted for humans to fit</a:t>
            </a:r>
          </a:p>
          <a:p>
            <a:pPr marL="285750" indent="-285750">
              <a:buFont typeface="Arial" panose="020B0604020202020204" pitchFamily="34" charset="0"/>
              <a:buChar char="•"/>
            </a:pPr>
            <a:r>
              <a:rPr lang="en-US" sz="1400" dirty="0"/>
              <a:t>Allow systems to move in/out of beam path during operation of accelerator</a:t>
            </a:r>
          </a:p>
          <a:p>
            <a:pPr marL="742950" lvl="1" indent="-285750">
              <a:buFont typeface="Arial" panose="020B0604020202020204" pitchFamily="34" charset="0"/>
              <a:buChar char="•"/>
            </a:pPr>
            <a:r>
              <a:rPr lang="en-US" sz="1400" dirty="0"/>
              <a:t>Positioning of movable instrumentation such as multi-wire detectors</a:t>
            </a:r>
          </a:p>
          <a:p>
            <a:pPr marL="742950" lvl="1" indent="-285750">
              <a:buFont typeface="Arial" panose="020B0604020202020204" pitchFamily="34" charset="0"/>
              <a:buChar char="•"/>
            </a:pPr>
            <a:r>
              <a:rPr lang="en-US" sz="1400" dirty="0"/>
              <a:t>Precise motion control of collimators, beam-stops, beam-splitting septa</a:t>
            </a:r>
          </a:p>
          <a:p>
            <a:pPr lvl="1"/>
            <a:endParaRPr lang="en-US" sz="1400" dirty="0"/>
          </a:p>
          <a:p>
            <a:pPr lvl="1" algn="just"/>
            <a:r>
              <a:rPr lang="en-US" sz="1400" i="1" dirty="0"/>
              <a:t>** See </a:t>
            </a:r>
            <a:r>
              <a:rPr lang="en-US" sz="1400" i="1" dirty="0">
                <a:hlinkClick r:id="rId2"/>
              </a:rPr>
              <a:t>Argonaut project</a:t>
            </a:r>
            <a:r>
              <a:rPr lang="en-US" sz="1400" i="1" dirty="0"/>
              <a:t>, robotics in liquid Argon!</a:t>
            </a:r>
          </a:p>
          <a:p>
            <a:endParaRPr lang="en-US" sz="1400" dirty="0"/>
          </a:p>
          <a:p>
            <a:r>
              <a:rPr lang="en-US" sz="1400" dirty="0"/>
              <a:t>Fermilab Robotics Initiative </a:t>
            </a:r>
            <a:r>
              <a:rPr lang="en-US" sz="1400" dirty="0">
                <a:hlinkClick r:id="rId3"/>
              </a:rPr>
              <a:t>https://</a:t>
            </a:r>
            <a:r>
              <a:rPr lang="en-US" sz="1400" dirty="0" err="1">
                <a:hlinkClick r:id="rId3"/>
              </a:rPr>
              <a:t>ad.fnal.gov</a:t>
            </a:r>
            <a:r>
              <a:rPr lang="en-US" sz="1400" dirty="0">
                <a:hlinkClick r:id="rId3"/>
              </a:rPr>
              <a:t>/robotics/</a:t>
            </a:r>
            <a:endParaRPr lang="en-US" sz="1400" dirty="0"/>
          </a:p>
          <a:p>
            <a:pPr marL="285750" indent="-285750">
              <a:buFont typeface="Arial" panose="020B0604020202020204" pitchFamily="34" charset="0"/>
              <a:buChar char="•"/>
            </a:pPr>
            <a:endParaRPr lang="en-US" sz="1400" dirty="0"/>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pic>
        <p:nvPicPr>
          <p:cNvPr id="6" name="Picture 5" descr="A picture containing floor, indoor&#10;&#10;Description automatically generated">
            <a:extLst>
              <a:ext uri="{FF2B5EF4-FFF2-40B4-BE49-F238E27FC236}">
                <a16:creationId xmlns:a16="http://schemas.microsoft.com/office/drawing/2014/main" id="{69BC4465-DC00-0B47-8177-A41BEC869CEA}"/>
              </a:ext>
            </a:extLst>
          </p:cNvPr>
          <p:cNvPicPr>
            <a:picLocks noChangeAspect="1"/>
          </p:cNvPicPr>
          <p:nvPr/>
        </p:nvPicPr>
        <p:blipFill>
          <a:blip r:embed="rId4"/>
          <a:stretch>
            <a:fillRect/>
          </a:stretch>
        </p:blipFill>
        <p:spPr>
          <a:xfrm>
            <a:off x="8972762" y="3737338"/>
            <a:ext cx="1491848" cy="2055840"/>
          </a:xfrm>
          <a:prstGeom prst="rect">
            <a:avLst/>
          </a:prstGeom>
        </p:spPr>
      </p:pic>
      <p:pic>
        <p:nvPicPr>
          <p:cNvPr id="9" name="Picture 8" descr="A close-up of a microscope&#10;&#10;Description automatically generated with medium confidence">
            <a:extLst>
              <a:ext uri="{FF2B5EF4-FFF2-40B4-BE49-F238E27FC236}">
                <a16:creationId xmlns:a16="http://schemas.microsoft.com/office/drawing/2014/main" id="{FFD3AF8A-FA8C-7D49-B28D-02EFF21465B1}"/>
              </a:ext>
            </a:extLst>
          </p:cNvPr>
          <p:cNvPicPr>
            <a:picLocks noChangeAspect="1"/>
          </p:cNvPicPr>
          <p:nvPr/>
        </p:nvPicPr>
        <p:blipFill>
          <a:blip r:embed="rId5"/>
          <a:stretch>
            <a:fillRect/>
          </a:stretch>
        </p:blipFill>
        <p:spPr>
          <a:xfrm>
            <a:off x="8836532" y="1492322"/>
            <a:ext cx="1767252" cy="1936679"/>
          </a:xfrm>
          <a:prstGeom prst="rect">
            <a:avLst/>
          </a:prstGeom>
        </p:spPr>
      </p:pic>
      <p:pic>
        <p:nvPicPr>
          <p:cNvPr id="13" name="Picture 12">
            <a:extLst>
              <a:ext uri="{FF2B5EF4-FFF2-40B4-BE49-F238E27FC236}">
                <a16:creationId xmlns:a16="http://schemas.microsoft.com/office/drawing/2014/main" id="{682ACFDB-A423-6B49-8A7C-5362A430963E}"/>
              </a:ext>
            </a:extLst>
          </p:cNvPr>
          <p:cNvPicPr>
            <a:picLocks noChangeAspect="1"/>
          </p:cNvPicPr>
          <p:nvPr/>
        </p:nvPicPr>
        <p:blipFill>
          <a:blip r:embed="rId6"/>
          <a:stretch>
            <a:fillRect/>
          </a:stretch>
        </p:blipFill>
        <p:spPr>
          <a:xfrm>
            <a:off x="6867461" y="854886"/>
            <a:ext cx="1739900" cy="1689100"/>
          </a:xfrm>
          <a:prstGeom prst="rect">
            <a:avLst/>
          </a:prstGeom>
        </p:spPr>
      </p:pic>
      <p:pic>
        <p:nvPicPr>
          <p:cNvPr id="15" name="Picture 14" descr="A picture containing indoor&#10;&#10;Description automatically generated">
            <a:extLst>
              <a:ext uri="{FF2B5EF4-FFF2-40B4-BE49-F238E27FC236}">
                <a16:creationId xmlns:a16="http://schemas.microsoft.com/office/drawing/2014/main" id="{7C2685F9-C306-7843-8C46-0175ED854D7B}"/>
              </a:ext>
            </a:extLst>
          </p:cNvPr>
          <p:cNvPicPr>
            <a:picLocks noChangeAspect="1"/>
          </p:cNvPicPr>
          <p:nvPr/>
        </p:nvPicPr>
        <p:blipFill>
          <a:blip r:embed="rId7"/>
          <a:stretch>
            <a:fillRect/>
          </a:stretch>
        </p:blipFill>
        <p:spPr>
          <a:xfrm>
            <a:off x="6830680" y="2695167"/>
            <a:ext cx="1916503" cy="1276870"/>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776B4CD0-084C-8744-AC2D-EA82CDD38427}"/>
              </a:ext>
            </a:extLst>
          </p:cNvPr>
          <p:cNvPicPr>
            <a:picLocks noChangeAspect="1"/>
          </p:cNvPicPr>
          <p:nvPr/>
        </p:nvPicPr>
        <p:blipFill>
          <a:blip r:embed="rId8"/>
          <a:stretch>
            <a:fillRect/>
          </a:stretch>
        </p:blipFill>
        <p:spPr>
          <a:xfrm>
            <a:off x="6830679" y="4092397"/>
            <a:ext cx="1916503" cy="2103479"/>
          </a:xfrm>
          <a:prstGeom prst="rect">
            <a:avLst/>
          </a:prstGeom>
        </p:spPr>
      </p:pic>
    </p:spTree>
    <p:extLst>
      <p:ext uri="{BB962C8B-B14F-4D97-AF65-F5344CB8AC3E}">
        <p14:creationId xmlns:p14="http://schemas.microsoft.com/office/powerpoint/2010/main" val="157475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BFC0396-2BB1-9E40-8A90-9D392585A9E6}"/>
              </a:ext>
            </a:extLst>
          </p:cNvPr>
          <p:cNvSpPr>
            <a:spLocks noGrp="1"/>
          </p:cNvSpPr>
          <p:nvPr>
            <p:ph type="dt" sz="half" idx="2"/>
          </p:nvPr>
        </p:nvSpPr>
        <p:spPr/>
        <p:txBody>
          <a:bodyPr/>
          <a:lstStyle/>
          <a:p>
            <a:pPr>
              <a:defRPr/>
            </a:pPr>
            <a:fld id="{57ADAB69-348E-2C41-AF41-E98D046040A4}" type="datetime1">
              <a:rPr lang="en-US" smtClean="0"/>
              <a:t>4/18/22</a:t>
            </a:fld>
            <a:endParaRPr lang="en-US" dirty="0"/>
          </a:p>
        </p:txBody>
      </p:sp>
      <p:sp>
        <p:nvSpPr>
          <p:cNvPr id="6" name="Slide Number Placeholder 5">
            <a:extLst>
              <a:ext uri="{FF2B5EF4-FFF2-40B4-BE49-F238E27FC236}">
                <a16:creationId xmlns:a16="http://schemas.microsoft.com/office/drawing/2014/main" id="{263DA4A2-511C-704D-857C-6F35B23785DD}"/>
              </a:ext>
            </a:extLst>
          </p:cNvPr>
          <p:cNvSpPr>
            <a:spLocks noGrp="1"/>
          </p:cNvSpPr>
          <p:nvPr>
            <p:ph type="sldNum" sz="quarter" idx="4"/>
          </p:nvPr>
        </p:nvSpPr>
        <p:spPr/>
        <p:txBody>
          <a:bodyPr/>
          <a:lstStyle/>
          <a:p>
            <a:pPr>
              <a:defRPr/>
            </a:pPr>
            <a:fld id="{148C009B-CB69-E04A-B9B3-34B26D69E9CF}" type="slidenum">
              <a:rPr lang="en-US" smtClean="0"/>
              <a:pPr>
                <a:defRPr/>
              </a:pPr>
              <a:t>4</a:t>
            </a:fld>
            <a:endParaRPr lang="en-US" dirty="0"/>
          </a:p>
        </p:txBody>
      </p:sp>
      <p:sp>
        <p:nvSpPr>
          <p:cNvPr id="7" name="Title 7">
            <a:extLst>
              <a:ext uri="{FF2B5EF4-FFF2-40B4-BE49-F238E27FC236}">
                <a16:creationId xmlns:a16="http://schemas.microsoft.com/office/drawing/2014/main" id="{5FB154EC-E718-8A47-84A6-A9F8FBEE78A6}"/>
              </a:ext>
            </a:extLst>
          </p:cNvPr>
          <p:cNvSpPr>
            <a:spLocks noGrp="1"/>
          </p:cNvSpPr>
          <p:nvPr>
            <p:ph type="title"/>
          </p:nvPr>
        </p:nvSpPr>
        <p:spPr>
          <a:xfrm>
            <a:off x="3290872" y="3215062"/>
            <a:ext cx="5610257" cy="427877"/>
          </a:xfrm>
        </p:spPr>
        <p:txBody>
          <a:bodyPr>
            <a:normAutofit fontScale="90000"/>
          </a:bodyPr>
          <a:lstStyle/>
          <a:p>
            <a:pPr algn="ctr"/>
            <a:r>
              <a:rPr lang="en-US" sz="4000" dirty="0"/>
              <a:t>Analog</a:t>
            </a:r>
            <a:br>
              <a:rPr lang="en-US" sz="4000" dirty="0"/>
            </a:br>
            <a:r>
              <a:rPr lang="en-US" sz="4000" dirty="0"/>
              <a:t>Electronics Principles</a:t>
            </a:r>
          </a:p>
        </p:txBody>
      </p:sp>
      <p:sp>
        <p:nvSpPr>
          <p:cNvPr id="8" name="Footer Placeholder 3">
            <a:extLst>
              <a:ext uri="{FF2B5EF4-FFF2-40B4-BE49-F238E27FC236}">
                <a16:creationId xmlns:a16="http://schemas.microsoft.com/office/drawing/2014/main" id="{FF4E951C-8816-5542-A3F3-A44695C9442F}"/>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Tree>
    <p:extLst>
      <p:ext uri="{BB962C8B-B14F-4D97-AF65-F5344CB8AC3E}">
        <p14:creationId xmlns:p14="http://schemas.microsoft.com/office/powerpoint/2010/main" val="288952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5</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Voltage, Current, Resistance, and Power</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
        <p:nvSpPr>
          <p:cNvPr id="9" name="Rectangle 8">
            <a:extLst>
              <a:ext uri="{FF2B5EF4-FFF2-40B4-BE49-F238E27FC236}">
                <a16:creationId xmlns:a16="http://schemas.microsoft.com/office/drawing/2014/main" id="{EC78DBF4-30B6-294B-AB39-FD68EA997D3C}"/>
              </a:ext>
            </a:extLst>
          </p:cNvPr>
          <p:cNvSpPr/>
          <p:nvPr/>
        </p:nvSpPr>
        <p:spPr>
          <a:xfrm>
            <a:off x="1953149" y="2866485"/>
            <a:ext cx="8285703" cy="523220"/>
          </a:xfrm>
          <a:prstGeom prst="rect">
            <a:avLst/>
          </a:prstGeom>
        </p:spPr>
        <p:txBody>
          <a:bodyPr wrap="square">
            <a:spAutoFit/>
          </a:bodyPr>
          <a:lstStyle/>
          <a:p>
            <a:r>
              <a:rPr lang="en-US" sz="1400" b="1" dirty="0"/>
              <a:t>Resistance (R) </a:t>
            </a:r>
            <a:r>
              <a:rPr lang="en-US" sz="1400" dirty="0"/>
              <a:t>is a material’s natural tendency to prevent electrical current from flowing freely; in other words, resistive materials are imperfect conductors. </a:t>
            </a:r>
            <a:endParaRPr lang="en-US" sz="1400" b="1" dirty="0"/>
          </a:p>
        </p:txBody>
      </p:sp>
      <p:sp>
        <p:nvSpPr>
          <p:cNvPr id="10" name="Rectangle 9">
            <a:extLst>
              <a:ext uri="{FF2B5EF4-FFF2-40B4-BE49-F238E27FC236}">
                <a16:creationId xmlns:a16="http://schemas.microsoft.com/office/drawing/2014/main" id="{9B4775C0-F3AB-6441-B400-E2684B832864}"/>
              </a:ext>
            </a:extLst>
          </p:cNvPr>
          <p:cNvSpPr/>
          <p:nvPr/>
        </p:nvSpPr>
        <p:spPr>
          <a:xfrm>
            <a:off x="1953149" y="1002968"/>
            <a:ext cx="8148139" cy="738664"/>
          </a:xfrm>
          <a:prstGeom prst="rect">
            <a:avLst/>
          </a:prstGeom>
        </p:spPr>
        <p:txBody>
          <a:bodyPr wrap="square">
            <a:spAutoFit/>
          </a:bodyPr>
          <a:lstStyle/>
          <a:p>
            <a:r>
              <a:rPr lang="en-US" sz="1400" b="1" dirty="0"/>
              <a:t>Current (I) </a:t>
            </a:r>
            <a:r>
              <a:rPr lang="en-US" sz="1400" dirty="0"/>
              <a:t>is the rate of electric charge passing through an electrical conductor, i.e. </a:t>
            </a:r>
            <a:r>
              <a:rPr lang="en-US" sz="1400" dirty="0" err="1"/>
              <a:t>dQ</a:t>
            </a:r>
            <a:r>
              <a:rPr lang="en-US" sz="1400" dirty="0"/>
              <a:t>/dt, where Q is the charge in Coulombs. The units of current are most commonly “Amperes”, or simply “Amps” for short, which are equivalent to “Coulombs per second”.</a:t>
            </a:r>
            <a:endParaRPr lang="en-US" sz="1400" b="1" dirty="0"/>
          </a:p>
        </p:txBody>
      </p:sp>
      <p:sp>
        <p:nvSpPr>
          <p:cNvPr id="13" name="Rectangle 12">
            <a:extLst>
              <a:ext uri="{FF2B5EF4-FFF2-40B4-BE49-F238E27FC236}">
                <a16:creationId xmlns:a16="http://schemas.microsoft.com/office/drawing/2014/main" id="{CADF2019-0742-2B46-AC97-8ECEE14D3158}"/>
              </a:ext>
            </a:extLst>
          </p:cNvPr>
          <p:cNvSpPr/>
          <p:nvPr/>
        </p:nvSpPr>
        <p:spPr>
          <a:xfrm>
            <a:off x="1953420" y="1814868"/>
            <a:ext cx="8285703" cy="954107"/>
          </a:xfrm>
          <a:prstGeom prst="rect">
            <a:avLst/>
          </a:prstGeom>
        </p:spPr>
        <p:txBody>
          <a:bodyPr wrap="square">
            <a:spAutoFit/>
          </a:bodyPr>
          <a:lstStyle/>
          <a:p>
            <a:r>
              <a:rPr lang="en-US" sz="1400" b="1" dirty="0"/>
              <a:t>Voltage (V) </a:t>
            </a:r>
            <a:r>
              <a:rPr lang="en-US" sz="1400" dirty="0"/>
              <a:t>is the amount of potential energy available to push electrical current, and is most commonly measured in units of “Volts”</a:t>
            </a:r>
            <a:r>
              <a:rPr lang="en-US" sz="1400" b="1" dirty="0"/>
              <a:t>. </a:t>
            </a:r>
            <a:r>
              <a:rPr lang="en-US" sz="1400" dirty="0"/>
              <a:t>Voltage is always described as a difference in potential between two points. One point may be considered “ground”, i.e. a reference of zero volts. For this reason, we specify “voltage to ground”,  or the voltage “across” some element; this is also known as the ``voltage drop’’ across that component.</a:t>
            </a:r>
            <a:endParaRPr lang="en-US" sz="1400" b="1" dirty="0"/>
          </a:p>
        </p:txBody>
      </p:sp>
      <p:pic>
        <p:nvPicPr>
          <p:cNvPr id="6" name="Picture 5" descr="Shape&#10;&#10;Description automatically generated with low confidence">
            <a:extLst>
              <a:ext uri="{FF2B5EF4-FFF2-40B4-BE49-F238E27FC236}">
                <a16:creationId xmlns:a16="http://schemas.microsoft.com/office/drawing/2014/main" id="{90ED0CFD-C978-9D4F-80B9-F27605095DEA}"/>
              </a:ext>
            </a:extLst>
          </p:cNvPr>
          <p:cNvPicPr>
            <a:picLocks noChangeAspect="1"/>
          </p:cNvPicPr>
          <p:nvPr/>
        </p:nvPicPr>
        <p:blipFill>
          <a:blip r:embed="rId2"/>
          <a:stretch>
            <a:fillRect/>
          </a:stretch>
        </p:blipFill>
        <p:spPr>
          <a:xfrm>
            <a:off x="1843437" y="3676204"/>
            <a:ext cx="4058766" cy="2012542"/>
          </a:xfrm>
          <a:prstGeom prst="rect">
            <a:avLst/>
          </a:prstGeom>
        </p:spPr>
      </p:pic>
      <p:sp>
        <p:nvSpPr>
          <p:cNvPr id="14" name="Rectangle 13">
            <a:extLst>
              <a:ext uri="{FF2B5EF4-FFF2-40B4-BE49-F238E27FC236}">
                <a16:creationId xmlns:a16="http://schemas.microsoft.com/office/drawing/2014/main" id="{48E7A8A2-2630-5D47-89A6-A25513E13DF2}"/>
              </a:ext>
            </a:extLst>
          </p:cNvPr>
          <p:cNvSpPr/>
          <p:nvPr/>
        </p:nvSpPr>
        <p:spPr>
          <a:xfrm>
            <a:off x="6378144" y="3498895"/>
            <a:ext cx="4168477" cy="2677656"/>
          </a:xfrm>
          <a:prstGeom prst="rect">
            <a:avLst/>
          </a:prstGeom>
        </p:spPr>
        <p:txBody>
          <a:bodyPr wrap="square">
            <a:spAutoFit/>
          </a:bodyPr>
          <a:lstStyle/>
          <a:p>
            <a:r>
              <a:rPr lang="en-US" sz="1400" dirty="0"/>
              <a:t>Most simple materials have a linear relationship between voltage and current, with the resistance being the slop of that line. This relationship is expressed as V=I*R, known as “Ohm’s Law”.</a:t>
            </a:r>
          </a:p>
          <a:p>
            <a:endParaRPr lang="en-US" sz="1400" dirty="0"/>
          </a:p>
          <a:p>
            <a:r>
              <a:rPr lang="en-US" sz="1400" dirty="0"/>
              <a:t>Electrical power ``P’’ for unchanging current and voltage is measured in units of Watts, and is simply the voltage multiplied by the current.</a:t>
            </a:r>
          </a:p>
          <a:p>
            <a:endParaRPr lang="en-US" sz="1400" dirty="0"/>
          </a:p>
          <a:p>
            <a:r>
              <a:rPr lang="en-US" sz="1400" dirty="0"/>
              <a:t>Electricity with constant voltage and current is ``DC’’, or ``Direct Current’’. For time-varying voltage and current, it’s known as ``AC’’ or ``Alternating Current’’.</a:t>
            </a:r>
          </a:p>
        </p:txBody>
      </p:sp>
    </p:spTree>
    <p:extLst>
      <p:ext uri="{BB962C8B-B14F-4D97-AF65-F5344CB8AC3E}">
        <p14:creationId xmlns:p14="http://schemas.microsoft.com/office/powerpoint/2010/main" val="172355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6</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Series resistors</a:t>
            </a:r>
          </a:p>
        </p:txBody>
      </p:sp>
      <p:sp>
        <p:nvSpPr>
          <p:cNvPr id="10" name="Rectangle 9">
            <a:extLst>
              <a:ext uri="{FF2B5EF4-FFF2-40B4-BE49-F238E27FC236}">
                <a16:creationId xmlns:a16="http://schemas.microsoft.com/office/drawing/2014/main" id="{9B4775C0-F3AB-6441-B400-E2684B832864}"/>
              </a:ext>
            </a:extLst>
          </p:cNvPr>
          <p:cNvSpPr/>
          <p:nvPr/>
        </p:nvSpPr>
        <p:spPr>
          <a:xfrm>
            <a:off x="1953149" y="841129"/>
            <a:ext cx="8148139" cy="954107"/>
          </a:xfrm>
          <a:prstGeom prst="rect">
            <a:avLst/>
          </a:prstGeom>
        </p:spPr>
        <p:txBody>
          <a:bodyPr wrap="square">
            <a:spAutoFit/>
          </a:bodyPr>
          <a:lstStyle/>
          <a:p>
            <a:r>
              <a:rPr lang="en-US" sz="1400" b="1" dirty="0"/>
              <a:t>Series</a:t>
            </a:r>
            <a:r>
              <a:rPr lang="en-US" sz="1400" dirty="0"/>
              <a:t> electrical connections combine two elements one after the other, with the voltage first dropping across one component then the other. Below is an example of two resistors in series, and the voltage drop across both resistors in total is the sum of their individual voltage drops. However, the same current passes through both resistors.</a:t>
            </a:r>
            <a:endParaRPr lang="en-US" sz="1400" b="1" dirty="0"/>
          </a:p>
        </p:txBody>
      </p:sp>
      <p:sp>
        <p:nvSpPr>
          <p:cNvPr id="15" name="Rectangle 14">
            <a:extLst>
              <a:ext uri="{FF2B5EF4-FFF2-40B4-BE49-F238E27FC236}">
                <a16:creationId xmlns:a16="http://schemas.microsoft.com/office/drawing/2014/main" id="{84299535-919F-814C-BBF5-2C5C8F6235DF}"/>
              </a:ext>
            </a:extLst>
          </p:cNvPr>
          <p:cNvSpPr/>
          <p:nvPr/>
        </p:nvSpPr>
        <p:spPr>
          <a:xfrm>
            <a:off x="6503164" y="1657672"/>
            <a:ext cx="3936236" cy="4185761"/>
          </a:xfrm>
          <a:prstGeom prst="rect">
            <a:avLst/>
          </a:prstGeom>
        </p:spPr>
        <p:txBody>
          <a:bodyPr wrap="square">
            <a:spAutoFit/>
          </a:bodyPr>
          <a:lstStyle/>
          <a:p>
            <a:r>
              <a:rPr lang="en-US" sz="1400" dirty="0"/>
              <a:t>Combining the above voltage and current relationships of series resistors with Ohm’s Law, it becomes clear that the total resistance is just the sum of both resistances. In other words, resistors add in series.</a:t>
            </a:r>
          </a:p>
          <a:p>
            <a:endParaRPr lang="en-US" sz="1400" dirty="0"/>
          </a:p>
          <a:p>
            <a:r>
              <a:rPr lang="en-US" sz="1400" i="1" dirty="0"/>
              <a:t>Ohm’s Law for total circuit</a:t>
            </a:r>
          </a:p>
          <a:p>
            <a:endParaRPr lang="en-US" sz="1400" dirty="0"/>
          </a:p>
          <a:p>
            <a:endParaRPr lang="en-US" sz="1400" dirty="0"/>
          </a:p>
          <a:p>
            <a:r>
              <a:rPr lang="en-US" sz="1400" i="1" dirty="0"/>
              <a:t>Total voltage drop is sum of individual drops</a:t>
            </a:r>
          </a:p>
          <a:p>
            <a:endParaRPr lang="en-US" sz="1400" dirty="0"/>
          </a:p>
          <a:p>
            <a:endParaRPr lang="en-US" sz="1400" dirty="0"/>
          </a:p>
          <a:p>
            <a:r>
              <a:rPr lang="en-US" sz="1400" i="1" dirty="0"/>
              <a:t>Ohm’s Law to convert </a:t>
            </a:r>
            <a:r>
              <a:rPr lang="en-US" sz="1400" i="1" dirty="0" err="1"/>
              <a:t>Va</a:t>
            </a:r>
            <a:r>
              <a:rPr lang="en-US" sz="1400" i="1" dirty="0"/>
              <a:t>=</a:t>
            </a:r>
            <a:r>
              <a:rPr lang="en-US" sz="1400" i="1" dirty="0" err="1"/>
              <a:t>Ia</a:t>
            </a:r>
            <a:r>
              <a:rPr lang="en-US" sz="1400" i="1" dirty="0"/>
              <a:t>*Ra, </a:t>
            </a:r>
            <a:r>
              <a:rPr lang="en-US" sz="1400" i="1" dirty="0" err="1"/>
              <a:t>Vb</a:t>
            </a:r>
            <a:r>
              <a:rPr lang="en-US" sz="1400" i="1" dirty="0"/>
              <a:t>=</a:t>
            </a:r>
            <a:r>
              <a:rPr lang="en-US" sz="1400" i="1" dirty="0" err="1"/>
              <a:t>Ib</a:t>
            </a:r>
            <a:r>
              <a:rPr lang="en-US" sz="1400" i="1" dirty="0"/>
              <a:t>*Rb</a:t>
            </a:r>
          </a:p>
          <a:p>
            <a:endParaRPr lang="en-US" sz="1400" dirty="0"/>
          </a:p>
          <a:p>
            <a:endParaRPr lang="en-US" sz="1400" dirty="0"/>
          </a:p>
          <a:p>
            <a:r>
              <a:rPr lang="en-US" sz="1400" i="1" dirty="0"/>
              <a:t>Substitute </a:t>
            </a:r>
            <a:r>
              <a:rPr lang="en-US" sz="1400" i="1" dirty="0" err="1"/>
              <a:t>Ia</a:t>
            </a:r>
            <a:r>
              <a:rPr lang="en-US" sz="1400" i="1" dirty="0"/>
              <a:t>=</a:t>
            </a:r>
            <a:r>
              <a:rPr lang="en-US" sz="1400" i="1" dirty="0" err="1"/>
              <a:t>Ib</a:t>
            </a:r>
            <a:r>
              <a:rPr lang="en-US" sz="1400" i="1" dirty="0"/>
              <a:t>=I</a:t>
            </a:r>
          </a:p>
          <a:p>
            <a:endParaRPr lang="en-US" sz="1400" dirty="0"/>
          </a:p>
          <a:p>
            <a:endParaRPr lang="en-US" sz="1400" dirty="0"/>
          </a:p>
          <a:p>
            <a:r>
              <a:rPr lang="en-US" sz="1400" dirty="0"/>
              <a:t>Therefore,</a:t>
            </a:r>
          </a:p>
        </p:txBody>
      </p:sp>
      <p:pic>
        <p:nvPicPr>
          <p:cNvPr id="11" name="Picture 10">
            <a:extLst>
              <a:ext uri="{FF2B5EF4-FFF2-40B4-BE49-F238E27FC236}">
                <a16:creationId xmlns:a16="http://schemas.microsoft.com/office/drawing/2014/main" id="{DCCBC334-CDAE-B447-86CE-458FA26E7CCE}"/>
              </a:ext>
            </a:extLst>
          </p:cNvPr>
          <p:cNvPicPr>
            <a:picLocks noChangeAspect="1"/>
          </p:cNvPicPr>
          <p:nvPr/>
        </p:nvPicPr>
        <p:blipFill>
          <a:blip r:embed="rId2"/>
          <a:stretch>
            <a:fillRect/>
          </a:stretch>
        </p:blipFill>
        <p:spPr>
          <a:xfrm>
            <a:off x="1953149" y="2281842"/>
            <a:ext cx="4256287" cy="3190977"/>
          </a:xfrm>
          <a:prstGeom prst="rect">
            <a:avLst/>
          </a:prstGeom>
        </p:spPr>
      </p:pic>
      <p:pic>
        <p:nvPicPr>
          <p:cNvPr id="20" name="Picture 19">
            <a:extLst>
              <a:ext uri="{FF2B5EF4-FFF2-40B4-BE49-F238E27FC236}">
                <a16:creationId xmlns:a16="http://schemas.microsoft.com/office/drawing/2014/main" id="{DB7B7F53-70E4-9040-89C8-B47B3471819A}"/>
              </a:ext>
            </a:extLst>
          </p:cNvPr>
          <p:cNvPicPr>
            <a:picLocks noChangeAspect="1"/>
          </p:cNvPicPr>
          <p:nvPr/>
        </p:nvPicPr>
        <p:blipFill>
          <a:blip r:embed="rId3"/>
          <a:stretch>
            <a:fillRect/>
          </a:stretch>
        </p:blipFill>
        <p:spPr>
          <a:xfrm>
            <a:off x="7557691" y="3243022"/>
            <a:ext cx="1206500" cy="190500"/>
          </a:xfrm>
          <a:prstGeom prst="rect">
            <a:avLst/>
          </a:prstGeom>
        </p:spPr>
      </p:pic>
      <p:pic>
        <p:nvPicPr>
          <p:cNvPr id="22" name="Picture 21">
            <a:extLst>
              <a:ext uri="{FF2B5EF4-FFF2-40B4-BE49-F238E27FC236}">
                <a16:creationId xmlns:a16="http://schemas.microsoft.com/office/drawing/2014/main" id="{AA8AA60F-A121-C448-990E-47011E336195}"/>
              </a:ext>
            </a:extLst>
          </p:cNvPr>
          <p:cNvPicPr>
            <a:picLocks noChangeAspect="1"/>
          </p:cNvPicPr>
          <p:nvPr/>
        </p:nvPicPr>
        <p:blipFill>
          <a:blip r:embed="rId4"/>
          <a:stretch>
            <a:fillRect/>
          </a:stretch>
        </p:blipFill>
        <p:spPr>
          <a:xfrm>
            <a:off x="7284641" y="3910041"/>
            <a:ext cx="1752600" cy="190500"/>
          </a:xfrm>
          <a:prstGeom prst="rect">
            <a:avLst/>
          </a:prstGeom>
        </p:spPr>
      </p:pic>
      <p:pic>
        <p:nvPicPr>
          <p:cNvPr id="26" name="Picture 25">
            <a:extLst>
              <a:ext uri="{FF2B5EF4-FFF2-40B4-BE49-F238E27FC236}">
                <a16:creationId xmlns:a16="http://schemas.microsoft.com/office/drawing/2014/main" id="{FD1FCBD8-FAA9-014B-B1B6-BA81FD983D2A}"/>
              </a:ext>
            </a:extLst>
          </p:cNvPr>
          <p:cNvPicPr>
            <a:picLocks noChangeAspect="1"/>
          </p:cNvPicPr>
          <p:nvPr/>
        </p:nvPicPr>
        <p:blipFill>
          <a:blip r:embed="rId5"/>
          <a:stretch>
            <a:fillRect/>
          </a:stretch>
        </p:blipFill>
        <p:spPr>
          <a:xfrm>
            <a:off x="6827441" y="4500576"/>
            <a:ext cx="2667000" cy="190500"/>
          </a:xfrm>
          <a:prstGeom prst="rect">
            <a:avLst/>
          </a:prstGeom>
        </p:spPr>
      </p:pic>
      <p:pic>
        <p:nvPicPr>
          <p:cNvPr id="28" name="Picture 27">
            <a:extLst>
              <a:ext uri="{FF2B5EF4-FFF2-40B4-BE49-F238E27FC236}">
                <a16:creationId xmlns:a16="http://schemas.microsoft.com/office/drawing/2014/main" id="{30B25DFC-0DD7-C043-A657-333F643F5B40}"/>
              </a:ext>
            </a:extLst>
          </p:cNvPr>
          <p:cNvPicPr>
            <a:picLocks noChangeAspect="1"/>
          </p:cNvPicPr>
          <p:nvPr/>
        </p:nvPicPr>
        <p:blipFill>
          <a:blip r:embed="rId6"/>
          <a:stretch>
            <a:fillRect/>
          </a:stretch>
        </p:blipFill>
        <p:spPr>
          <a:xfrm>
            <a:off x="6979841" y="5131936"/>
            <a:ext cx="2362200" cy="228600"/>
          </a:xfrm>
          <a:prstGeom prst="rect">
            <a:avLst/>
          </a:prstGeom>
        </p:spPr>
      </p:pic>
      <p:pic>
        <p:nvPicPr>
          <p:cNvPr id="30" name="Picture 29">
            <a:extLst>
              <a:ext uri="{FF2B5EF4-FFF2-40B4-BE49-F238E27FC236}">
                <a16:creationId xmlns:a16="http://schemas.microsoft.com/office/drawing/2014/main" id="{975AE128-C9C4-6247-83D0-46FAD5EFFD2B}"/>
              </a:ext>
            </a:extLst>
          </p:cNvPr>
          <p:cNvPicPr>
            <a:picLocks noChangeAspect="1"/>
          </p:cNvPicPr>
          <p:nvPr/>
        </p:nvPicPr>
        <p:blipFill>
          <a:blip r:embed="rId7"/>
          <a:stretch>
            <a:fillRect/>
          </a:stretch>
        </p:blipFill>
        <p:spPr>
          <a:xfrm>
            <a:off x="7411641" y="5794916"/>
            <a:ext cx="1498600" cy="190500"/>
          </a:xfrm>
          <a:prstGeom prst="rect">
            <a:avLst/>
          </a:prstGeom>
        </p:spPr>
      </p:pic>
      <p:sp>
        <p:nvSpPr>
          <p:cNvPr id="14" name="Footer Placeholder 3">
            <a:extLst>
              <a:ext uri="{FF2B5EF4-FFF2-40B4-BE49-F238E27FC236}">
                <a16:creationId xmlns:a16="http://schemas.microsoft.com/office/drawing/2014/main" id="{7B001014-148E-B44C-9B9E-EC8C471C9F90}"/>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4000121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7</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Parallel resistors</a:t>
            </a:r>
          </a:p>
        </p:txBody>
      </p:sp>
      <p:sp>
        <p:nvSpPr>
          <p:cNvPr id="10" name="Rectangle 9">
            <a:extLst>
              <a:ext uri="{FF2B5EF4-FFF2-40B4-BE49-F238E27FC236}">
                <a16:creationId xmlns:a16="http://schemas.microsoft.com/office/drawing/2014/main" id="{9B4775C0-F3AB-6441-B400-E2684B832864}"/>
              </a:ext>
            </a:extLst>
          </p:cNvPr>
          <p:cNvSpPr/>
          <p:nvPr/>
        </p:nvSpPr>
        <p:spPr>
          <a:xfrm>
            <a:off x="1953149" y="808760"/>
            <a:ext cx="3924367" cy="5047536"/>
          </a:xfrm>
          <a:prstGeom prst="rect">
            <a:avLst/>
          </a:prstGeom>
        </p:spPr>
        <p:txBody>
          <a:bodyPr wrap="square">
            <a:spAutoFit/>
          </a:bodyPr>
          <a:lstStyle/>
          <a:p>
            <a:r>
              <a:rPr lang="en-US" sz="1400" b="1" dirty="0"/>
              <a:t>Parallel</a:t>
            </a:r>
            <a:r>
              <a:rPr lang="en-US" sz="1400" dirty="0"/>
              <a:t> electrical connections have elements with current flowing simultaneously through each. This means that the voltage drop across each element in parallel is identical, and the total current is the sum of all simultaneous parallel currents.</a:t>
            </a:r>
          </a:p>
          <a:p>
            <a:endParaRPr lang="en-US" sz="1400" dirty="0"/>
          </a:p>
          <a:p>
            <a:r>
              <a:rPr lang="en-US" sz="1400" dirty="0"/>
              <a:t>Using these relationships and Ohm’s law, it turns out that parallel resistors add reciprocally.</a:t>
            </a:r>
          </a:p>
          <a:p>
            <a:endParaRPr lang="en-US" sz="1400" b="1" dirty="0"/>
          </a:p>
          <a:p>
            <a:r>
              <a:rPr lang="en-US" sz="1400" dirty="0"/>
              <a:t>Expression for the total current</a:t>
            </a:r>
          </a:p>
          <a:p>
            <a:endParaRPr lang="en-US" sz="1400" dirty="0"/>
          </a:p>
          <a:p>
            <a:endParaRPr lang="en-US" sz="1400" dirty="0"/>
          </a:p>
          <a:p>
            <a:r>
              <a:rPr lang="en-US" sz="1400" dirty="0"/>
              <a:t>Use Ohm’s law to rewrite in terms of voltage drops</a:t>
            </a:r>
          </a:p>
          <a:p>
            <a:endParaRPr lang="en-US" sz="1400" dirty="0"/>
          </a:p>
          <a:p>
            <a:endParaRPr lang="en-US" sz="1400" dirty="0"/>
          </a:p>
          <a:p>
            <a:endParaRPr lang="en-US" sz="1400" dirty="0"/>
          </a:p>
          <a:p>
            <a:endParaRPr lang="en-US" sz="1400" dirty="0"/>
          </a:p>
          <a:p>
            <a:r>
              <a:rPr lang="en-US" sz="1400" dirty="0"/>
              <a:t>Since both voltage drops are equal in parallel,</a:t>
            </a:r>
          </a:p>
          <a:p>
            <a:endParaRPr lang="en-US" sz="1400" dirty="0"/>
          </a:p>
          <a:p>
            <a:endParaRPr lang="en-US" sz="1400" dirty="0"/>
          </a:p>
          <a:p>
            <a:endParaRPr lang="en-US" sz="1400" dirty="0"/>
          </a:p>
          <a:p>
            <a:endParaRPr lang="en-US" sz="1400" dirty="0"/>
          </a:p>
          <a:p>
            <a:r>
              <a:rPr lang="en-US" sz="1400" dirty="0"/>
              <a:t>Therefore,</a:t>
            </a:r>
          </a:p>
        </p:txBody>
      </p:sp>
      <p:pic>
        <p:nvPicPr>
          <p:cNvPr id="6" name="Picture 5" descr="Diagram, schematic&#10;&#10;Description automatically generated">
            <a:extLst>
              <a:ext uri="{FF2B5EF4-FFF2-40B4-BE49-F238E27FC236}">
                <a16:creationId xmlns:a16="http://schemas.microsoft.com/office/drawing/2014/main" id="{1D099671-876F-5546-95DC-45864AF30035}"/>
              </a:ext>
            </a:extLst>
          </p:cNvPr>
          <p:cNvPicPr>
            <a:picLocks noChangeAspect="1"/>
          </p:cNvPicPr>
          <p:nvPr/>
        </p:nvPicPr>
        <p:blipFill>
          <a:blip r:embed="rId2"/>
          <a:stretch>
            <a:fillRect/>
          </a:stretch>
        </p:blipFill>
        <p:spPr>
          <a:xfrm>
            <a:off x="6583165" y="1375647"/>
            <a:ext cx="3599043" cy="4497451"/>
          </a:xfrm>
          <a:prstGeom prst="rect">
            <a:avLst/>
          </a:prstGeom>
        </p:spPr>
      </p:pic>
      <p:pic>
        <p:nvPicPr>
          <p:cNvPr id="9" name="Picture 8">
            <a:extLst>
              <a:ext uri="{FF2B5EF4-FFF2-40B4-BE49-F238E27FC236}">
                <a16:creationId xmlns:a16="http://schemas.microsoft.com/office/drawing/2014/main" id="{B7687DB4-4E44-1149-944C-26F2A54DBD93}"/>
              </a:ext>
            </a:extLst>
          </p:cNvPr>
          <p:cNvPicPr>
            <a:picLocks noChangeAspect="1"/>
          </p:cNvPicPr>
          <p:nvPr/>
        </p:nvPicPr>
        <p:blipFill>
          <a:blip r:embed="rId3"/>
          <a:stretch>
            <a:fillRect/>
          </a:stretch>
        </p:blipFill>
        <p:spPr>
          <a:xfrm>
            <a:off x="2659301" y="3043427"/>
            <a:ext cx="1079500" cy="190500"/>
          </a:xfrm>
          <a:prstGeom prst="rect">
            <a:avLst/>
          </a:prstGeom>
        </p:spPr>
      </p:pic>
      <p:pic>
        <p:nvPicPr>
          <p:cNvPr id="13" name="Picture 12" descr="A picture containing text, clock&#10;&#10;Description automatically generated">
            <a:extLst>
              <a:ext uri="{FF2B5EF4-FFF2-40B4-BE49-F238E27FC236}">
                <a16:creationId xmlns:a16="http://schemas.microsoft.com/office/drawing/2014/main" id="{748BD892-22E7-8D4A-A657-5B1A3BC81C96}"/>
              </a:ext>
            </a:extLst>
          </p:cNvPr>
          <p:cNvPicPr>
            <a:picLocks noChangeAspect="1"/>
          </p:cNvPicPr>
          <p:nvPr/>
        </p:nvPicPr>
        <p:blipFill>
          <a:blip r:embed="rId4"/>
          <a:stretch>
            <a:fillRect/>
          </a:stretch>
        </p:blipFill>
        <p:spPr>
          <a:xfrm>
            <a:off x="2386251" y="3678446"/>
            <a:ext cx="1625600" cy="520700"/>
          </a:xfrm>
          <a:prstGeom prst="rect">
            <a:avLst/>
          </a:prstGeom>
        </p:spPr>
      </p:pic>
      <p:pic>
        <p:nvPicPr>
          <p:cNvPr id="16" name="Picture 15" descr="Diagram&#10;&#10;Description automatically generated">
            <a:extLst>
              <a:ext uri="{FF2B5EF4-FFF2-40B4-BE49-F238E27FC236}">
                <a16:creationId xmlns:a16="http://schemas.microsoft.com/office/drawing/2014/main" id="{9F6ECD97-0020-0E4B-B844-1BF2B188DA57}"/>
              </a:ext>
            </a:extLst>
          </p:cNvPr>
          <p:cNvPicPr>
            <a:picLocks noChangeAspect="1"/>
          </p:cNvPicPr>
          <p:nvPr/>
        </p:nvPicPr>
        <p:blipFill>
          <a:blip r:embed="rId5"/>
          <a:stretch>
            <a:fillRect/>
          </a:stretch>
        </p:blipFill>
        <p:spPr>
          <a:xfrm>
            <a:off x="2094151" y="4729934"/>
            <a:ext cx="2209800" cy="520700"/>
          </a:xfrm>
          <a:prstGeom prst="rect">
            <a:avLst/>
          </a:prstGeom>
        </p:spPr>
      </p:pic>
      <p:pic>
        <p:nvPicPr>
          <p:cNvPr id="18" name="Picture 17" descr="A picture containing text, clock&#10;&#10;Description automatically generated">
            <a:extLst>
              <a:ext uri="{FF2B5EF4-FFF2-40B4-BE49-F238E27FC236}">
                <a16:creationId xmlns:a16="http://schemas.microsoft.com/office/drawing/2014/main" id="{FD69B3A5-14B3-B449-B408-E1F62D435A9F}"/>
              </a:ext>
            </a:extLst>
          </p:cNvPr>
          <p:cNvPicPr>
            <a:picLocks noChangeAspect="1"/>
          </p:cNvPicPr>
          <p:nvPr/>
        </p:nvPicPr>
        <p:blipFill>
          <a:blip r:embed="rId6"/>
          <a:stretch>
            <a:fillRect/>
          </a:stretch>
        </p:blipFill>
        <p:spPr>
          <a:xfrm>
            <a:off x="2926001" y="5566729"/>
            <a:ext cx="1625600" cy="520700"/>
          </a:xfrm>
          <a:prstGeom prst="rect">
            <a:avLst/>
          </a:prstGeom>
        </p:spPr>
      </p:pic>
      <p:sp>
        <p:nvSpPr>
          <p:cNvPr id="14" name="Footer Placeholder 3">
            <a:extLst>
              <a:ext uri="{FF2B5EF4-FFF2-40B4-BE49-F238E27FC236}">
                <a16:creationId xmlns:a16="http://schemas.microsoft.com/office/drawing/2014/main" id="{67C41B30-5272-ED48-8B41-A874D0F1C769}"/>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002523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8</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err="1"/>
              <a:t>Kirchoff’s</a:t>
            </a:r>
            <a:r>
              <a:rPr lang="en-US" dirty="0"/>
              <a:t> Laws</a:t>
            </a:r>
          </a:p>
        </p:txBody>
      </p:sp>
      <p:sp>
        <p:nvSpPr>
          <p:cNvPr id="10" name="Rectangle 9">
            <a:extLst>
              <a:ext uri="{FF2B5EF4-FFF2-40B4-BE49-F238E27FC236}">
                <a16:creationId xmlns:a16="http://schemas.microsoft.com/office/drawing/2014/main" id="{9B4775C0-F3AB-6441-B400-E2684B832864}"/>
              </a:ext>
            </a:extLst>
          </p:cNvPr>
          <p:cNvSpPr/>
          <p:nvPr/>
        </p:nvSpPr>
        <p:spPr>
          <a:xfrm>
            <a:off x="2017615" y="930141"/>
            <a:ext cx="8310520" cy="307777"/>
          </a:xfrm>
          <a:prstGeom prst="rect">
            <a:avLst/>
          </a:prstGeom>
        </p:spPr>
        <p:txBody>
          <a:bodyPr wrap="square">
            <a:spAutoFit/>
          </a:bodyPr>
          <a:lstStyle/>
          <a:p>
            <a:r>
              <a:rPr lang="en-US" sz="1400" dirty="0"/>
              <a:t>Two important laws for ”solving” circuits, i.e. calculating all unknowns (</a:t>
            </a:r>
            <a:r>
              <a:rPr lang="en-US" sz="1400" dirty="0" err="1"/>
              <a:t>Vps</a:t>
            </a:r>
            <a:r>
              <a:rPr lang="en-US" sz="1400" dirty="0"/>
              <a:t> is a constant-voltage power supply):</a:t>
            </a:r>
          </a:p>
        </p:txBody>
      </p:sp>
      <p:sp>
        <p:nvSpPr>
          <p:cNvPr id="14" name="Rectangle 13">
            <a:extLst>
              <a:ext uri="{FF2B5EF4-FFF2-40B4-BE49-F238E27FC236}">
                <a16:creationId xmlns:a16="http://schemas.microsoft.com/office/drawing/2014/main" id="{EB7DCB88-D4B0-EC4E-8542-2F06EB7BF8EB}"/>
              </a:ext>
            </a:extLst>
          </p:cNvPr>
          <p:cNvSpPr/>
          <p:nvPr/>
        </p:nvSpPr>
        <p:spPr>
          <a:xfrm>
            <a:off x="2017616" y="1518595"/>
            <a:ext cx="3259067" cy="738664"/>
          </a:xfrm>
          <a:prstGeom prst="rect">
            <a:avLst/>
          </a:prstGeom>
        </p:spPr>
        <p:txBody>
          <a:bodyPr wrap="square">
            <a:spAutoFit/>
          </a:bodyPr>
          <a:lstStyle/>
          <a:p>
            <a:pPr algn="ctr"/>
            <a:r>
              <a:rPr lang="en-US" sz="1400" b="1" i="1" dirty="0" err="1"/>
              <a:t>Kirchoff’s</a:t>
            </a:r>
            <a:r>
              <a:rPr lang="en-US" sz="1400" b="1" i="1" dirty="0"/>
              <a:t> Voltage Law</a:t>
            </a:r>
          </a:p>
          <a:p>
            <a:pPr algn="ctr"/>
            <a:r>
              <a:rPr lang="en-US" sz="1400" dirty="0"/>
              <a:t>The sum of all voltage drops in a circuit loop are equal to zero.</a:t>
            </a:r>
          </a:p>
        </p:txBody>
      </p:sp>
      <p:sp>
        <p:nvSpPr>
          <p:cNvPr id="15" name="Rectangle 14">
            <a:extLst>
              <a:ext uri="{FF2B5EF4-FFF2-40B4-BE49-F238E27FC236}">
                <a16:creationId xmlns:a16="http://schemas.microsoft.com/office/drawing/2014/main" id="{9A549855-09AC-3E40-94E8-C711A4C65DE3}"/>
              </a:ext>
            </a:extLst>
          </p:cNvPr>
          <p:cNvSpPr/>
          <p:nvPr/>
        </p:nvSpPr>
        <p:spPr>
          <a:xfrm>
            <a:off x="6323253" y="1457327"/>
            <a:ext cx="3259067" cy="1384995"/>
          </a:xfrm>
          <a:prstGeom prst="rect">
            <a:avLst/>
          </a:prstGeom>
        </p:spPr>
        <p:txBody>
          <a:bodyPr wrap="square">
            <a:spAutoFit/>
          </a:bodyPr>
          <a:lstStyle/>
          <a:p>
            <a:pPr algn="ctr"/>
            <a:r>
              <a:rPr lang="en-US" sz="1400" b="1" i="1" dirty="0" err="1"/>
              <a:t>Kirchoff’s</a:t>
            </a:r>
            <a:r>
              <a:rPr lang="en-US" sz="1400" b="1" i="1" dirty="0"/>
              <a:t> Current Law</a:t>
            </a:r>
          </a:p>
          <a:p>
            <a:pPr algn="ctr"/>
            <a:r>
              <a:rPr lang="en-US" sz="1400" dirty="0"/>
              <a:t>The sum of all currents entering a circuit node must be equal to the sum of all currents leaving that node (charge is conserved, neither created nor destroyed).</a:t>
            </a:r>
          </a:p>
        </p:txBody>
      </p:sp>
      <p:pic>
        <p:nvPicPr>
          <p:cNvPr id="4" name="Picture 3" descr="Diagram, schematic&#10;&#10;Description automatically generated">
            <a:extLst>
              <a:ext uri="{FF2B5EF4-FFF2-40B4-BE49-F238E27FC236}">
                <a16:creationId xmlns:a16="http://schemas.microsoft.com/office/drawing/2014/main" id="{51997CCC-B725-8D49-B82B-D7938D769880}"/>
              </a:ext>
            </a:extLst>
          </p:cNvPr>
          <p:cNvPicPr>
            <a:picLocks noChangeAspect="1"/>
          </p:cNvPicPr>
          <p:nvPr/>
        </p:nvPicPr>
        <p:blipFill>
          <a:blip r:embed="rId2"/>
          <a:stretch>
            <a:fillRect/>
          </a:stretch>
        </p:blipFill>
        <p:spPr>
          <a:xfrm>
            <a:off x="2084375" y="2451702"/>
            <a:ext cx="3259067" cy="2783348"/>
          </a:xfrm>
          <a:prstGeom prst="rect">
            <a:avLst/>
          </a:prstGeom>
        </p:spPr>
      </p:pic>
      <p:pic>
        <p:nvPicPr>
          <p:cNvPr id="11" name="Picture 10">
            <a:extLst>
              <a:ext uri="{FF2B5EF4-FFF2-40B4-BE49-F238E27FC236}">
                <a16:creationId xmlns:a16="http://schemas.microsoft.com/office/drawing/2014/main" id="{247112FD-2424-6E44-B8D6-768215154E59}"/>
              </a:ext>
            </a:extLst>
          </p:cNvPr>
          <p:cNvPicPr>
            <a:picLocks noChangeAspect="1"/>
          </p:cNvPicPr>
          <p:nvPr/>
        </p:nvPicPr>
        <p:blipFill>
          <a:blip r:embed="rId3"/>
          <a:stretch>
            <a:fillRect/>
          </a:stretch>
        </p:blipFill>
        <p:spPr>
          <a:xfrm>
            <a:off x="5799563" y="2975582"/>
            <a:ext cx="4221074" cy="2360356"/>
          </a:xfrm>
          <a:prstGeom prst="rect">
            <a:avLst/>
          </a:prstGeom>
        </p:spPr>
      </p:pic>
      <p:pic>
        <p:nvPicPr>
          <p:cNvPr id="19" name="Picture 18">
            <a:extLst>
              <a:ext uri="{FF2B5EF4-FFF2-40B4-BE49-F238E27FC236}">
                <a16:creationId xmlns:a16="http://schemas.microsoft.com/office/drawing/2014/main" id="{EE9AF062-F385-5542-9B82-B741B77C108B}"/>
              </a:ext>
            </a:extLst>
          </p:cNvPr>
          <p:cNvPicPr>
            <a:picLocks noChangeAspect="1"/>
          </p:cNvPicPr>
          <p:nvPr/>
        </p:nvPicPr>
        <p:blipFill>
          <a:blip r:embed="rId4"/>
          <a:stretch>
            <a:fillRect/>
          </a:stretch>
        </p:blipFill>
        <p:spPr>
          <a:xfrm>
            <a:off x="7338600" y="5632302"/>
            <a:ext cx="1143000" cy="190500"/>
          </a:xfrm>
          <a:prstGeom prst="rect">
            <a:avLst/>
          </a:prstGeom>
        </p:spPr>
      </p:pic>
      <p:pic>
        <p:nvPicPr>
          <p:cNvPr id="21" name="Picture 20">
            <a:extLst>
              <a:ext uri="{FF2B5EF4-FFF2-40B4-BE49-F238E27FC236}">
                <a16:creationId xmlns:a16="http://schemas.microsoft.com/office/drawing/2014/main" id="{33E3F4D4-B281-614F-BBF0-91013D97CC3F}"/>
              </a:ext>
            </a:extLst>
          </p:cNvPr>
          <p:cNvPicPr>
            <a:picLocks noChangeAspect="1"/>
          </p:cNvPicPr>
          <p:nvPr/>
        </p:nvPicPr>
        <p:blipFill>
          <a:blip r:embed="rId5"/>
          <a:stretch>
            <a:fillRect/>
          </a:stretch>
        </p:blipFill>
        <p:spPr>
          <a:xfrm>
            <a:off x="2694648" y="5632302"/>
            <a:ext cx="1905000" cy="190500"/>
          </a:xfrm>
          <a:prstGeom prst="rect">
            <a:avLst/>
          </a:prstGeom>
        </p:spPr>
      </p:pic>
      <p:sp>
        <p:nvSpPr>
          <p:cNvPr id="13" name="Footer Placeholder 3">
            <a:extLst>
              <a:ext uri="{FF2B5EF4-FFF2-40B4-BE49-F238E27FC236}">
                <a16:creationId xmlns:a16="http://schemas.microsoft.com/office/drawing/2014/main" id="{4DF86630-EBD3-D74D-991A-2118543F0272}"/>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518570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9</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Circuit-solving example: the voltage divider</a:t>
            </a:r>
          </a:p>
        </p:txBody>
      </p:sp>
      <p:pic>
        <p:nvPicPr>
          <p:cNvPr id="6" name="Picture 5">
            <a:extLst>
              <a:ext uri="{FF2B5EF4-FFF2-40B4-BE49-F238E27FC236}">
                <a16:creationId xmlns:a16="http://schemas.microsoft.com/office/drawing/2014/main" id="{15E89DCE-C469-D14A-BB4E-9976ADA6BB3C}"/>
              </a:ext>
            </a:extLst>
          </p:cNvPr>
          <p:cNvPicPr>
            <a:picLocks noChangeAspect="1"/>
          </p:cNvPicPr>
          <p:nvPr/>
        </p:nvPicPr>
        <p:blipFill>
          <a:blip r:embed="rId2"/>
          <a:stretch>
            <a:fillRect/>
          </a:stretch>
        </p:blipFill>
        <p:spPr>
          <a:xfrm>
            <a:off x="1574713" y="1659948"/>
            <a:ext cx="4273311" cy="3705072"/>
          </a:xfrm>
          <a:prstGeom prst="rect">
            <a:avLst/>
          </a:prstGeom>
        </p:spPr>
      </p:pic>
      <p:sp>
        <p:nvSpPr>
          <p:cNvPr id="16" name="Rectangle 15">
            <a:extLst>
              <a:ext uri="{FF2B5EF4-FFF2-40B4-BE49-F238E27FC236}">
                <a16:creationId xmlns:a16="http://schemas.microsoft.com/office/drawing/2014/main" id="{205D14A8-FD3D-0F4F-A034-34384394C5CE}"/>
              </a:ext>
            </a:extLst>
          </p:cNvPr>
          <p:cNvSpPr/>
          <p:nvPr/>
        </p:nvSpPr>
        <p:spPr>
          <a:xfrm>
            <a:off x="5912760" y="901160"/>
            <a:ext cx="4639793" cy="5693866"/>
          </a:xfrm>
          <a:prstGeom prst="rect">
            <a:avLst/>
          </a:prstGeom>
        </p:spPr>
        <p:txBody>
          <a:bodyPr wrap="square">
            <a:spAutoFit/>
          </a:bodyPr>
          <a:lstStyle/>
          <a:p>
            <a:r>
              <a:rPr lang="en-US" sz="1400" dirty="0"/>
              <a:t>General procedure for circuit-solving:</a:t>
            </a:r>
          </a:p>
          <a:p>
            <a:pPr marL="342900" indent="-342900">
              <a:buFont typeface="+mj-lt"/>
              <a:buAutoNum type="arabicPeriod"/>
            </a:pPr>
            <a:r>
              <a:rPr lang="en-US" sz="1400" dirty="0"/>
              <a:t>Identify all unique-voltage nodes, labeled in this circuit as V1, V2, and V3.</a:t>
            </a:r>
          </a:p>
          <a:p>
            <a:pPr marL="342900" indent="-342900">
              <a:buFont typeface="+mj-lt"/>
              <a:buAutoNum type="arabicPeriod"/>
            </a:pPr>
            <a:r>
              <a:rPr lang="en-US" sz="1400" dirty="0"/>
              <a:t>Identify all unique current loops. In this case, there is a single current loop labeled “I”.</a:t>
            </a:r>
          </a:p>
          <a:p>
            <a:pPr marL="342900" indent="-342900">
              <a:buFont typeface="+mj-lt"/>
              <a:buAutoNum type="arabicPeriod"/>
            </a:pPr>
            <a:r>
              <a:rPr lang="en-US" sz="1400" dirty="0"/>
              <a:t>Apply any of </a:t>
            </a:r>
            <a:r>
              <a:rPr lang="en-US" sz="1400" dirty="0" err="1"/>
              <a:t>Kirchoff’s</a:t>
            </a:r>
            <a:r>
              <a:rPr lang="en-US" sz="1400" dirty="0"/>
              <a:t> two laws and Ohm’s law to generate a linear system.</a:t>
            </a:r>
          </a:p>
          <a:p>
            <a:pPr marL="342900" indent="-342900">
              <a:buFont typeface="+mj-lt"/>
              <a:buAutoNum type="arabicPeriod"/>
            </a:pPr>
            <a:r>
              <a:rPr lang="en-US" sz="1400" dirty="0"/>
              <a:t>Solve the system for all remaining unknown voltages and currents. To constrain the system enough to solve, one node may need to be chosen as the reference zero potential, or “ground”.  Note any node can be chosen; in this case, we’ve chosen node 3.</a:t>
            </a:r>
          </a:p>
          <a:p>
            <a:pPr marL="342900" indent="-342900">
              <a:buFont typeface="+mj-lt"/>
              <a:buAutoNum type="arabicPeriod"/>
            </a:pPr>
            <a:endParaRPr lang="en-US" sz="1400" dirty="0"/>
          </a:p>
          <a:p>
            <a:r>
              <a:rPr lang="en-US" sz="1400" i="1" dirty="0"/>
              <a:t>Exercise:</a:t>
            </a:r>
            <a:r>
              <a:rPr lang="en-US" sz="1400" dirty="0"/>
              <a:t> Show that solving this circuit yields the following. </a:t>
            </a:r>
          </a:p>
          <a:p>
            <a:pPr marL="342900" indent="-342900">
              <a:buFont typeface="+mj-lt"/>
              <a:buAutoNum type="arabicPeriod"/>
            </a:pPr>
            <a:endParaRPr lang="en-US" sz="1400" dirty="0"/>
          </a:p>
          <a:p>
            <a:endParaRPr lang="en-US" sz="1400" dirty="0"/>
          </a:p>
          <a:p>
            <a:endParaRPr lang="en-US" sz="1400" dirty="0"/>
          </a:p>
          <a:p>
            <a:endParaRPr lang="en-US" sz="1400" dirty="0"/>
          </a:p>
          <a:p>
            <a:r>
              <a:rPr lang="en-US" sz="1400" dirty="0"/>
              <a:t>(Hint, </a:t>
            </a:r>
            <a:r>
              <a:rPr lang="en-US" sz="1400" dirty="0" err="1"/>
              <a:t>Va</a:t>
            </a:r>
            <a:r>
              <a:rPr lang="en-US" sz="1400" dirty="0"/>
              <a:t> = V2-V1, </a:t>
            </a:r>
            <a:r>
              <a:rPr lang="en-US" sz="1400" dirty="0" err="1"/>
              <a:t>Vps</a:t>
            </a:r>
            <a:r>
              <a:rPr lang="en-US" sz="1400" dirty="0"/>
              <a:t> = V1-0, and </a:t>
            </a:r>
            <a:r>
              <a:rPr lang="en-US" sz="1400" dirty="0" err="1"/>
              <a:t>Vb</a:t>
            </a:r>
            <a:r>
              <a:rPr lang="en-US" sz="1400" dirty="0"/>
              <a:t> = 0-V2.)</a:t>
            </a:r>
          </a:p>
          <a:p>
            <a:endParaRPr lang="en-US" sz="1400" dirty="0"/>
          </a:p>
          <a:p>
            <a:r>
              <a:rPr lang="en-US" sz="1400" dirty="0"/>
              <a:t>Known as a “voltage divider” circuit, this converts a power supply voltage to another voltage by choosing the value of the two resistors. For example, if Ra = Rb, the output voltage V2 is half the power supply voltage.</a:t>
            </a:r>
          </a:p>
          <a:p>
            <a:endParaRPr lang="en-US" sz="1400" dirty="0"/>
          </a:p>
          <a:p>
            <a:endParaRPr lang="en-US" sz="1400" dirty="0"/>
          </a:p>
        </p:txBody>
      </p:sp>
      <p:pic>
        <p:nvPicPr>
          <p:cNvPr id="9" name="Picture 8" descr="Diagram&#10;&#10;Description automatically generated">
            <a:extLst>
              <a:ext uri="{FF2B5EF4-FFF2-40B4-BE49-F238E27FC236}">
                <a16:creationId xmlns:a16="http://schemas.microsoft.com/office/drawing/2014/main" id="{9DCD61A5-790B-694E-98EC-1B011C541797}"/>
              </a:ext>
            </a:extLst>
          </p:cNvPr>
          <p:cNvPicPr>
            <a:picLocks noChangeAspect="1"/>
          </p:cNvPicPr>
          <p:nvPr/>
        </p:nvPicPr>
        <p:blipFill>
          <a:blip r:embed="rId3"/>
          <a:stretch>
            <a:fillRect/>
          </a:stretch>
        </p:blipFill>
        <p:spPr>
          <a:xfrm>
            <a:off x="6961678" y="4107264"/>
            <a:ext cx="2171700" cy="520700"/>
          </a:xfrm>
          <a:prstGeom prst="rect">
            <a:avLst/>
          </a:prstGeom>
        </p:spPr>
      </p:pic>
      <p:sp>
        <p:nvSpPr>
          <p:cNvPr id="10" name="Footer Placeholder 3">
            <a:extLst>
              <a:ext uri="{FF2B5EF4-FFF2-40B4-BE49-F238E27FC236}">
                <a16:creationId xmlns:a16="http://schemas.microsoft.com/office/drawing/2014/main" id="{1C4F9DEB-3231-874F-9066-4108508BB9C1}"/>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Tree>
    <p:extLst>
      <p:ext uri="{BB962C8B-B14F-4D97-AF65-F5344CB8AC3E}">
        <p14:creationId xmlns:p14="http://schemas.microsoft.com/office/powerpoint/2010/main" val="2618390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4211</Words>
  <Application>Microsoft Macintosh PowerPoint</Application>
  <PresentationFormat>Widescreen</PresentationFormat>
  <Paragraphs>366</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Helvetica</vt:lpstr>
      <vt:lpstr>Office Theme</vt:lpstr>
      <vt:lpstr>PowerPoint Presentation</vt:lpstr>
      <vt:lpstr>Robotics and Mechatronics</vt:lpstr>
      <vt:lpstr>Mechatronics and particle accelerators</vt:lpstr>
      <vt:lpstr>Analog Electronics Principles</vt:lpstr>
      <vt:lpstr>Voltage, Current, Resistance, and Power</vt:lpstr>
      <vt:lpstr>Series resistors</vt:lpstr>
      <vt:lpstr>Parallel resistors</vt:lpstr>
      <vt:lpstr>Kirchoff’s Laws</vt:lpstr>
      <vt:lpstr>Circuit-solving example: the voltage divider</vt:lpstr>
      <vt:lpstr>Potentiometers</vt:lpstr>
      <vt:lpstr>Non-linear elements: Diodes</vt:lpstr>
      <vt:lpstr>Diode rectifiers</vt:lpstr>
      <vt:lpstr>Capacitors: time domain</vt:lpstr>
      <vt:lpstr>Capacitors: frequency domain</vt:lpstr>
      <vt:lpstr>Putting it together: AC/DC conversion</vt:lpstr>
      <vt:lpstr>Inductors</vt:lpstr>
      <vt:lpstr>Non-linear elements: Transistors</vt:lpstr>
      <vt:lpstr>Operational Amplifiers (Op-amps)</vt:lpstr>
      <vt:lpstr>Switching regulators</vt:lpstr>
      <vt:lpstr>Brushed DC motor bi-directional control: H-bridge</vt:lpstr>
      <vt:lpstr>Electrical circuit simulation: SPICE</vt:lpstr>
      <vt:lpstr>Digital Electronics Principles</vt:lpstr>
      <vt:lpstr>Transistor-Transistor-Logic (TTL)</vt:lpstr>
      <vt:lpstr>Comparators</vt:lpstr>
      <vt:lpstr>Analog to Digital Conversion</vt:lpstr>
      <vt:lpstr>Pulse-width Modulation</vt:lpstr>
      <vt:lpstr>Digital Isolation: Optocouplers</vt:lpstr>
      <vt:lpstr>Batteries</vt:lpstr>
      <vt:lpstr>Robotics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 Watts</dc:creator>
  <cp:lastModifiedBy>Adam C. Watts</cp:lastModifiedBy>
  <cp:revision>2</cp:revision>
  <dcterms:created xsi:type="dcterms:W3CDTF">2022-04-18T19:17:05Z</dcterms:created>
  <dcterms:modified xsi:type="dcterms:W3CDTF">2022-04-18T19:31:20Z</dcterms:modified>
</cp:coreProperties>
</file>